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7" r:id="rId2"/>
    <p:sldId id="318" r:id="rId3"/>
    <p:sldId id="284" r:id="rId4"/>
    <p:sldId id="308" r:id="rId5"/>
    <p:sldId id="309" r:id="rId6"/>
    <p:sldId id="285" r:id="rId7"/>
    <p:sldId id="289" r:id="rId8"/>
    <p:sldId id="301" r:id="rId9"/>
    <p:sldId id="307" r:id="rId10"/>
    <p:sldId id="291" r:id="rId11"/>
    <p:sldId id="310" r:id="rId12"/>
    <p:sldId id="311" r:id="rId13"/>
    <p:sldId id="312" r:id="rId14"/>
    <p:sldId id="313" r:id="rId15"/>
    <p:sldId id="320" r:id="rId16"/>
    <p:sldId id="292" r:id="rId17"/>
    <p:sldId id="306" r:id="rId18"/>
    <p:sldId id="303" r:id="rId19"/>
    <p:sldId id="304" r:id="rId20"/>
    <p:sldId id="295" r:id="rId21"/>
    <p:sldId id="321" r:id="rId22"/>
    <p:sldId id="322" r:id="rId23"/>
    <p:sldId id="297" r:id="rId24"/>
    <p:sldId id="300" r:id="rId25"/>
    <p:sldId id="314" r:id="rId26"/>
    <p:sldId id="317" r:id="rId27"/>
    <p:sldId id="315"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sorterViewPr>
    <p:cViewPr>
      <p:scale>
        <a:sx n="142" d="100"/>
        <a:sy n="142" d="100"/>
      </p:scale>
      <p:origin x="0" y="1180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198BA6-D014-4775-B76A-6315D6954AA4}" type="datetimeFigureOut">
              <a:rPr lang="en-GB" smtClean="0"/>
              <a:t>07/05/2013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6D1CEB-7CF8-4FFE-83A8-9526A440AA29}" type="slidenum">
              <a:rPr lang="en-GB" smtClean="0"/>
              <a:t>‹#›</a:t>
            </a:fld>
            <a:endParaRPr lang="en-GB"/>
          </a:p>
        </p:txBody>
      </p:sp>
    </p:spTree>
    <p:extLst>
      <p:ext uri="{BB962C8B-B14F-4D97-AF65-F5344CB8AC3E}">
        <p14:creationId xmlns:p14="http://schemas.microsoft.com/office/powerpoint/2010/main" val="2525736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808D77-D7CA-44C4-A7D8-D083F6FCF360}" type="slidenum">
              <a:rPr lang="en-US"/>
              <a:pPr/>
              <a:t>27</a:t>
            </a:fld>
            <a:endParaRPr lang="en-US"/>
          </a:p>
        </p:txBody>
      </p:sp>
      <p:sp>
        <p:nvSpPr>
          <p:cNvPr id="410626" name="Rectangle 2"/>
          <p:cNvSpPr>
            <a:spLocks noGrp="1" noRot="1" noChangeAspect="1" noChangeArrowheads="1" noTextEdit="1"/>
          </p:cNvSpPr>
          <p:nvPr>
            <p:ph type="sldImg"/>
          </p:nvPr>
        </p:nvSpPr>
        <p:spPr>
          <a:ln/>
        </p:spPr>
      </p:sp>
      <p:sp>
        <p:nvSpPr>
          <p:cNvPr id="4106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3A9EA71-8588-467C-A8F2-B45FB113FB19}" type="datetimeFigureOut">
              <a:rPr lang="en-GB" smtClean="0"/>
              <a:t>07/05/2013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2346DC-4586-44D7-9CDF-6A33A580127B}"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A9EA71-8588-467C-A8F2-B45FB113FB19}" type="datetimeFigureOut">
              <a:rPr lang="en-GB" smtClean="0"/>
              <a:t>07/05/2013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2346DC-4586-44D7-9CDF-6A33A580127B}"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A9EA71-8588-467C-A8F2-B45FB113FB19}" type="datetimeFigureOut">
              <a:rPr lang="en-GB" smtClean="0"/>
              <a:t>07/05/2013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2346DC-4586-44D7-9CDF-6A33A580127B}" type="slidenum">
              <a:rPr lang="en-GB" smtClean="0"/>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7772400" cy="1143000"/>
          </a:xfrm>
        </p:spPr>
        <p:txBody>
          <a:bodyPr/>
          <a:lstStyle/>
          <a:p>
            <a:r>
              <a:rPr lang="en-US" smtClean="0"/>
              <a:t>Click to edit Master title style</a:t>
            </a:r>
            <a:endParaRPr lang="en-GB"/>
          </a:p>
        </p:txBody>
      </p:sp>
      <p:sp>
        <p:nvSpPr>
          <p:cNvPr id="3" name="ClipArt Placeholder 2"/>
          <p:cNvSpPr>
            <a:spLocks noGrp="1"/>
          </p:cNvSpPr>
          <p:nvPr>
            <p:ph type="clipArt" sz="half" idx="1"/>
          </p:nvPr>
        </p:nvSpPr>
        <p:spPr>
          <a:xfrm>
            <a:off x="838200" y="1905000"/>
            <a:ext cx="3810000" cy="4114800"/>
          </a:xfrm>
        </p:spPr>
        <p:txBody>
          <a:bodyPr/>
          <a:lstStyle/>
          <a:p>
            <a:endParaRPr lang="en-GB"/>
          </a:p>
        </p:txBody>
      </p:sp>
      <p:sp>
        <p:nvSpPr>
          <p:cNvPr id="4" name="Text Placeholder 3"/>
          <p:cNvSpPr>
            <a:spLocks noGrp="1"/>
          </p:cNvSpPr>
          <p:nvPr>
            <p:ph type="body" sz="half" idx="2"/>
          </p:nvPr>
        </p:nvSpPr>
        <p:spPr>
          <a:xfrm>
            <a:off x="48006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GB"/>
          </a:p>
        </p:txBody>
      </p:sp>
      <p:sp>
        <p:nvSpPr>
          <p:cNvPr id="6" name="Footer Placeholder 5"/>
          <p:cNvSpPr>
            <a:spLocks noGrp="1"/>
          </p:cNvSpPr>
          <p:nvPr>
            <p:ph type="ftr" sz="quarter" idx="11"/>
          </p:nvPr>
        </p:nvSpPr>
        <p:spPr>
          <a:xfrm>
            <a:off x="3124200" y="6248400"/>
            <a:ext cx="2895600" cy="381000"/>
          </a:xfrm>
        </p:spPr>
        <p:txBody>
          <a:bodyPr/>
          <a:lstStyle>
            <a:lvl1pPr>
              <a:defRPr/>
            </a:lvl1pPr>
          </a:lstStyle>
          <a:p>
            <a:r>
              <a:rPr lang="en-GB"/>
              <a:t>PETER SCOTT CONSULTING</a:t>
            </a:r>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F38FD871-7475-4A02-B787-E4BC4CBEBB4B}" type="slidenum">
              <a:rPr lang="en-GB"/>
              <a:pPr/>
              <a:t>‹#›</a:t>
            </a:fld>
            <a:endParaRPr lang="en-GB"/>
          </a:p>
        </p:txBody>
      </p:sp>
    </p:spTree>
    <p:extLst>
      <p:ext uri="{BB962C8B-B14F-4D97-AF65-F5344CB8AC3E}">
        <p14:creationId xmlns:p14="http://schemas.microsoft.com/office/powerpoint/2010/main" val="1636899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A9EA71-8588-467C-A8F2-B45FB113FB19}" type="datetimeFigureOut">
              <a:rPr lang="en-GB" smtClean="0"/>
              <a:t>07/05/2013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2346DC-4586-44D7-9CDF-6A33A580127B}"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A9EA71-8588-467C-A8F2-B45FB113FB19}" type="datetimeFigureOut">
              <a:rPr lang="en-GB" smtClean="0"/>
              <a:t>07/05/2013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2346DC-4586-44D7-9CDF-6A33A580127B}"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3A9EA71-8588-467C-A8F2-B45FB113FB19}" type="datetimeFigureOut">
              <a:rPr lang="en-GB" smtClean="0"/>
              <a:t>07/05/2013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2346DC-4586-44D7-9CDF-6A33A580127B}"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A9EA71-8588-467C-A8F2-B45FB113FB19}" type="datetimeFigureOut">
              <a:rPr lang="en-GB" smtClean="0"/>
              <a:t>07/05/2013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2346DC-4586-44D7-9CDF-6A33A580127B}"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A9EA71-8588-467C-A8F2-B45FB113FB19}" type="datetimeFigureOut">
              <a:rPr lang="en-GB" smtClean="0"/>
              <a:t>07/05/2013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92346DC-4586-44D7-9CDF-6A33A580127B}"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A9EA71-8588-467C-A8F2-B45FB113FB19}" type="datetimeFigureOut">
              <a:rPr lang="en-GB" smtClean="0"/>
              <a:t>07/05/2013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92346DC-4586-44D7-9CDF-6A33A580127B}"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A9EA71-8588-467C-A8F2-B45FB113FB19}" type="datetimeFigureOut">
              <a:rPr lang="en-GB" smtClean="0"/>
              <a:t>07/05/2013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2346DC-4586-44D7-9CDF-6A33A580127B}"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C3A9EA71-8588-467C-A8F2-B45FB113FB19}" type="datetimeFigureOut">
              <a:rPr lang="en-GB" smtClean="0"/>
              <a:t>07/05/2013</a:t>
            </a:fld>
            <a:endParaRPr lang="en-GB"/>
          </a:p>
        </p:txBody>
      </p:sp>
      <p:sp>
        <p:nvSpPr>
          <p:cNvPr id="9" name="Slide Number Placeholder 8"/>
          <p:cNvSpPr>
            <a:spLocks noGrp="1"/>
          </p:cNvSpPr>
          <p:nvPr>
            <p:ph type="sldNum" sz="quarter" idx="11"/>
          </p:nvPr>
        </p:nvSpPr>
        <p:spPr/>
        <p:txBody>
          <a:bodyPr/>
          <a:lstStyle/>
          <a:p>
            <a:fld id="{292346DC-4586-44D7-9CDF-6A33A580127B}"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92346DC-4586-44D7-9CDF-6A33A580127B}"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3A9EA71-8588-467C-A8F2-B45FB113FB19}" type="datetimeFigureOut">
              <a:rPr lang="en-GB" smtClean="0"/>
              <a:t>07/05/2013</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peterscottconsult.co.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1"/>
            <a:ext cx="7543800" cy="1379984"/>
          </a:xfrm>
        </p:spPr>
        <p:txBody>
          <a:bodyPr>
            <a:normAutofit/>
          </a:bodyPr>
          <a:lstStyle/>
          <a:p>
            <a:pPr algn="l"/>
            <a:r>
              <a:rPr lang="en-GB" sz="3000" b="1" dirty="0" smtClean="0">
                <a:latin typeface="+mn-lt"/>
              </a:rPr>
              <a:t>Law firms’ financial stability – an opportunity for accountants </a:t>
            </a:r>
            <a:endParaRPr lang="en-GB" sz="3000" b="1" dirty="0">
              <a:latin typeface="+mn-lt"/>
            </a:endParaRPr>
          </a:p>
        </p:txBody>
      </p:sp>
      <p:sp>
        <p:nvSpPr>
          <p:cNvPr id="3" name="Subtitle 2"/>
          <p:cNvSpPr>
            <a:spLocks noGrp="1"/>
          </p:cNvSpPr>
          <p:nvPr>
            <p:ph type="subTitle" idx="1"/>
          </p:nvPr>
        </p:nvSpPr>
        <p:spPr>
          <a:xfrm>
            <a:off x="755576" y="3886200"/>
            <a:ext cx="7016824" cy="1752600"/>
          </a:xfrm>
        </p:spPr>
        <p:txBody>
          <a:bodyPr>
            <a:normAutofit/>
          </a:bodyPr>
          <a:lstStyle/>
          <a:p>
            <a:pPr algn="l"/>
            <a:r>
              <a:rPr lang="en-GB" sz="2400" dirty="0" smtClean="0"/>
              <a:t>Peter Scott Consulting</a:t>
            </a:r>
          </a:p>
          <a:p>
            <a:pPr algn="l"/>
            <a:r>
              <a:rPr lang="en-GB" sz="2400" dirty="0" smtClean="0">
                <a:hlinkClick r:id="rId2"/>
              </a:rPr>
              <a:t>www.peterscottconsult.co.uk</a:t>
            </a:r>
            <a:r>
              <a:rPr lang="en-GB" sz="2400" dirty="0" smtClean="0"/>
              <a:t> </a:t>
            </a:r>
            <a:endParaRPr lang="en-GB" sz="2400" dirty="0"/>
          </a:p>
        </p:txBody>
      </p:sp>
    </p:spTree>
    <p:extLst>
      <p:ext uri="{BB962C8B-B14F-4D97-AF65-F5344CB8AC3E}">
        <p14:creationId xmlns:p14="http://schemas.microsoft.com/office/powerpoint/2010/main" val="674468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5" cy="1143000"/>
          </a:xfrm>
        </p:spPr>
        <p:txBody>
          <a:bodyPr>
            <a:normAutofit/>
          </a:bodyPr>
          <a:lstStyle/>
          <a:p>
            <a:pPr algn="l"/>
            <a:r>
              <a:rPr lang="en-GB" sz="2400" b="1" dirty="0" smtClean="0">
                <a:latin typeface="+mn-lt"/>
                <a:cs typeface="Arial" pitchFamily="34" charset="0"/>
              </a:rPr>
              <a:t>‘Going concern’?</a:t>
            </a:r>
            <a:endParaRPr lang="en-GB" sz="2400" b="1" dirty="0">
              <a:latin typeface="+mn-lt"/>
              <a:cs typeface="Arial" pitchFamily="34" charset="0"/>
            </a:endParaRPr>
          </a:p>
        </p:txBody>
      </p:sp>
      <p:sp>
        <p:nvSpPr>
          <p:cNvPr id="3" name="Subtitle 2"/>
          <p:cNvSpPr>
            <a:spLocks noGrp="1"/>
          </p:cNvSpPr>
          <p:nvPr>
            <p:ph idx="1"/>
          </p:nvPr>
        </p:nvSpPr>
        <p:spPr/>
        <p:txBody>
          <a:bodyPr>
            <a:normAutofit/>
          </a:bodyPr>
          <a:lstStyle/>
          <a:p>
            <a:pPr lvl="0">
              <a:buFont typeface="Wingdings" pitchFamily="2" charset="2"/>
              <a:buChar char="q"/>
              <a:defRPr/>
            </a:pPr>
            <a:r>
              <a:rPr lang="en-US" sz="1800" kern="0" dirty="0">
                <a:solidFill>
                  <a:prstClr val="black"/>
                </a:solidFill>
                <a:cs typeface="Arial" pitchFamily="34" charset="0"/>
              </a:rPr>
              <a:t>Did the SRA intend to use ‘</a:t>
            </a:r>
            <a:r>
              <a:rPr lang="en-US" sz="1800" b="1" kern="0" dirty="0">
                <a:solidFill>
                  <a:prstClr val="black"/>
                </a:solidFill>
                <a:cs typeface="Arial" pitchFamily="34" charset="0"/>
              </a:rPr>
              <a:t>going concern’</a:t>
            </a:r>
            <a:r>
              <a:rPr lang="en-US" sz="1800" kern="0" dirty="0">
                <a:solidFill>
                  <a:prstClr val="black"/>
                </a:solidFill>
                <a:cs typeface="Arial" pitchFamily="34" charset="0"/>
              </a:rPr>
              <a:t> in its technical accounting and audit sense, as defined by company law, and if so, what could be the implications of that for law firms</a:t>
            </a:r>
            <a:r>
              <a:rPr lang="en-US" sz="1800" kern="0" dirty="0" smtClean="0">
                <a:solidFill>
                  <a:prstClr val="black"/>
                </a:solidFill>
                <a:cs typeface="Arial" pitchFamily="34" charset="0"/>
              </a:rPr>
              <a:t>?</a:t>
            </a:r>
          </a:p>
          <a:p>
            <a:pPr marL="114300" lvl="0" indent="0">
              <a:buNone/>
              <a:defRPr/>
            </a:pPr>
            <a:endParaRPr lang="en-GB" sz="1800" kern="0" dirty="0">
              <a:solidFill>
                <a:prstClr val="black"/>
              </a:solidFill>
              <a:cs typeface="Arial" pitchFamily="34" charset="0"/>
            </a:endParaRPr>
          </a:p>
          <a:p>
            <a:pPr lvl="0">
              <a:buFont typeface="Wingdings" pitchFamily="2" charset="2"/>
              <a:buChar char="q"/>
              <a:defRPr/>
            </a:pPr>
            <a:r>
              <a:rPr lang="en-GB" sz="1800" kern="0" dirty="0">
                <a:solidFill>
                  <a:prstClr val="black"/>
                </a:solidFill>
                <a:cs typeface="Arial" pitchFamily="34" charset="0"/>
              </a:rPr>
              <a:t>I</a:t>
            </a:r>
            <a:r>
              <a:rPr lang="en-US" sz="1800" kern="0" dirty="0">
                <a:solidFill>
                  <a:prstClr val="black"/>
                </a:solidFill>
                <a:cs typeface="Arial" pitchFamily="34" charset="0"/>
              </a:rPr>
              <a:t>f not intended to be used in its technical sense, then what does it mean? </a:t>
            </a:r>
            <a:endParaRPr lang="en-US" sz="1800" kern="0" dirty="0" smtClean="0">
              <a:solidFill>
                <a:prstClr val="black"/>
              </a:solidFill>
              <a:cs typeface="Arial" pitchFamily="34" charset="0"/>
            </a:endParaRPr>
          </a:p>
          <a:p>
            <a:pPr lvl="0">
              <a:defRPr/>
            </a:pPr>
            <a:endParaRPr lang="en-US" sz="1800" kern="0" dirty="0">
              <a:solidFill>
                <a:prstClr val="black"/>
              </a:solidFill>
              <a:cs typeface="Arial" pitchFamily="34" charset="0"/>
            </a:endParaRPr>
          </a:p>
          <a:p>
            <a:pPr lvl="0">
              <a:defRPr/>
            </a:pPr>
            <a:endParaRPr lang="en-US" sz="1800" kern="0" dirty="0" smtClean="0">
              <a:solidFill>
                <a:prstClr val="black"/>
              </a:solidFill>
              <a:cs typeface="Arial" pitchFamily="34" charset="0"/>
            </a:endParaRPr>
          </a:p>
          <a:p>
            <a:pPr marL="114300" lvl="0" indent="0">
              <a:buNone/>
              <a:defRPr/>
            </a:pPr>
            <a:r>
              <a:rPr lang="en-US" sz="1800" b="1" kern="0" dirty="0" smtClean="0">
                <a:solidFill>
                  <a:prstClr val="black"/>
                </a:solidFill>
                <a:cs typeface="Arial" pitchFamily="34" charset="0"/>
              </a:rPr>
              <a:t>How would you decide whether a law firm can continue to trade as a going concern? </a:t>
            </a:r>
            <a:endParaRPr lang="en-GB" sz="1800" b="1" kern="0" dirty="0">
              <a:solidFill>
                <a:prstClr val="black"/>
              </a:solidFill>
              <a:cs typeface="Arial" pitchFamily="34" charset="0"/>
            </a:endParaRPr>
          </a:p>
          <a:p>
            <a:pPr marL="114300" indent="0">
              <a:buNone/>
            </a:pPr>
            <a:endParaRPr lang="en-GB" dirty="0" smtClean="0"/>
          </a:p>
          <a:p>
            <a:pPr marL="0" indent="0">
              <a:buNone/>
            </a:pPr>
            <a:endParaRPr lang="en-GB" dirty="0"/>
          </a:p>
          <a:p>
            <a:pPr>
              <a:buFont typeface="Arial" pitchFamily="34" charset="0"/>
              <a:buChar char="•"/>
            </a:pPr>
            <a:endParaRPr lang="en-GB" dirty="0" smtClean="0"/>
          </a:p>
          <a:p>
            <a:pPr>
              <a:buFont typeface="Arial" pitchFamily="34" charset="0"/>
              <a:buChar char="•"/>
            </a:pPr>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10319036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b="1" dirty="0" smtClean="0">
                <a:latin typeface="+mn-lt"/>
              </a:rPr>
              <a:t>SRA Update – 23 April 2013</a:t>
            </a:r>
            <a:endParaRPr lang="en-GB" sz="2400" b="1" dirty="0">
              <a:latin typeface="+mn-lt"/>
            </a:endParaRPr>
          </a:p>
        </p:txBody>
      </p:sp>
      <p:sp>
        <p:nvSpPr>
          <p:cNvPr id="3" name="Content Placeholder 2"/>
          <p:cNvSpPr>
            <a:spLocks noGrp="1"/>
          </p:cNvSpPr>
          <p:nvPr>
            <p:ph idx="1"/>
          </p:nvPr>
        </p:nvSpPr>
        <p:spPr/>
        <p:txBody>
          <a:bodyPr/>
          <a:lstStyle/>
          <a:p>
            <a:pPr marL="114300" indent="0">
              <a:buNone/>
            </a:pPr>
            <a:endParaRPr lang="en-GB" dirty="0"/>
          </a:p>
          <a:p>
            <a:pPr marL="114300" indent="0">
              <a:buNone/>
            </a:pPr>
            <a:r>
              <a:rPr lang="en-GB" sz="2000" dirty="0" smtClean="0"/>
              <a:t>“</a:t>
            </a:r>
            <a:r>
              <a:rPr lang="en-GB" sz="2000" dirty="0"/>
              <a:t>We have used our experience with firms that have suffered severe financial difficulties to draw up a list of good behaviours to aim for and poor behaviours to avoid. These lists are not </a:t>
            </a:r>
            <a:r>
              <a:rPr lang="en-GB" sz="2000" dirty="0" smtClean="0"/>
              <a:t>exhaustive”</a:t>
            </a:r>
            <a:endParaRPr lang="en-GB" sz="2000" dirty="0"/>
          </a:p>
          <a:p>
            <a:pPr marL="114300" indent="0">
              <a:buNone/>
            </a:pPr>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936914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latin typeface="+mn-lt"/>
              </a:rPr>
              <a:t>Poor behaviours</a:t>
            </a:r>
            <a:r>
              <a:rPr lang="en-GB" sz="2800" dirty="0"/>
              <a:t/>
            </a:r>
            <a:br>
              <a:rPr lang="en-GB" sz="2800" dirty="0"/>
            </a:br>
            <a:endParaRPr lang="en-GB" sz="2800" dirty="0"/>
          </a:p>
        </p:txBody>
      </p:sp>
      <p:sp>
        <p:nvSpPr>
          <p:cNvPr id="3" name="Content Placeholder 2"/>
          <p:cNvSpPr>
            <a:spLocks noGrp="1"/>
          </p:cNvSpPr>
          <p:nvPr>
            <p:ph idx="1"/>
          </p:nvPr>
        </p:nvSpPr>
        <p:spPr/>
        <p:txBody>
          <a:bodyPr>
            <a:normAutofit/>
          </a:bodyPr>
          <a:lstStyle/>
          <a:p>
            <a:pPr lvl="0"/>
            <a:r>
              <a:rPr lang="en-GB" sz="1800" dirty="0" smtClean="0"/>
              <a:t>Drawings </a:t>
            </a:r>
            <a:r>
              <a:rPr lang="en-GB" sz="1800" dirty="0"/>
              <a:t>exceeding net </a:t>
            </a:r>
            <a:r>
              <a:rPr lang="en-GB" sz="1800" dirty="0" smtClean="0"/>
              <a:t>profits</a:t>
            </a:r>
          </a:p>
          <a:p>
            <a:pPr lvl="0"/>
            <a:endParaRPr lang="en-GB" sz="1800" dirty="0"/>
          </a:p>
          <a:p>
            <a:pPr lvl="0"/>
            <a:r>
              <a:rPr lang="en-GB" sz="1800" dirty="0"/>
              <a:t>High borrowing to net asset </a:t>
            </a:r>
            <a:r>
              <a:rPr lang="en-GB" sz="1800" dirty="0" smtClean="0"/>
              <a:t>ratios</a:t>
            </a:r>
          </a:p>
          <a:p>
            <a:pPr lvl="0"/>
            <a:endParaRPr lang="en-GB" sz="1800" dirty="0"/>
          </a:p>
          <a:p>
            <a:pPr lvl="0"/>
            <a:r>
              <a:rPr lang="en-GB" sz="1800" dirty="0"/>
              <a:t>Increasing firm indebtedness by maintaining drawing </a:t>
            </a:r>
            <a:r>
              <a:rPr lang="en-GB" sz="1800" dirty="0" smtClean="0"/>
              <a:t>levels</a:t>
            </a:r>
          </a:p>
          <a:p>
            <a:pPr lvl="0"/>
            <a:endParaRPr lang="en-GB" sz="1800" dirty="0"/>
          </a:p>
          <a:p>
            <a:pPr lvl="0"/>
            <a:r>
              <a:rPr lang="en-GB" sz="1800" dirty="0"/>
              <a:t>Firms controlled by an "inner circle" of senior </a:t>
            </a:r>
            <a:r>
              <a:rPr lang="en-GB" sz="1800" dirty="0" smtClean="0"/>
              <a:t>management</a:t>
            </a:r>
          </a:p>
          <a:p>
            <a:pPr lvl="0"/>
            <a:endParaRPr lang="en-GB" sz="1800" dirty="0"/>
          </a:p>
          <a:p>
            <a:pPr lvl="0"/>
            <a:r>
              <a:rPr lang="en-GB" sz="1800" dirty="0"/>
              <a:t>Key financial information not shared with "rank and file" </a:t>
            </a:r>
            <a:r>
              <a:rPr lang="en-GB" sz="1800" dirty="0" smtClean="0"/>
              <a:t>partners</a:t>
            </a:r>
          </a:p>
          <a:p>
            <a:pPr lvl="0"/>
            <a:endParaRPr lang="en-GB" sz="1800" dirty="0" smtClean="0"/>
          </a:p>
          <a:p>
            <a:pPr lvl="0"/>
            <a:r>
              <a:rPr lang="en-GB" sz="1800" dirty="0" smtClean="0"/>
              <a:t>Payments </a:t>
            </a:r>
            <a:r>
              <a:rPr lang="en-GB" sz="1800" dirty="0"/>
              <a:t>made to partners irrespective of "cash at the bank"</a:t>
            </a:r>
          </a:p>
          <a:p>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1853718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latin typeface="+mn-lt"/>
              </a:rPr>
              <a:t>Poor </a:t>
            </a:r>
            <a:r>
              <a:rPr lang="en-GB" sz="2800" b="1" dirty="0" smtClean="0">
                <a:latin typeface="+mn-lt"/>
              </a:rPr>
              <a:t>behaviours continued</a:t>
            </a:r>
            <a:endParaRPr lang="en-GB" sz="2800" dirty="0">
              <a:latin typeface="+mn-lt"/>
            </a:endParaRPr>
          </a:p>
        </p:txBody>
      </p:sp>
      <p:sp>
        <p:nvSpPr>
          <p:cNvPr id="3" name="Content Placeholder 2"/>
          <p:cNvSpPr>
            <a:spLocks noGrp="1"/>
          </p:cNvSpPr>
          <p:nvPr>
            <p:ph idx="1"/>
          </p:nvPr>
        </p:nvSpPr>
        <p:spPr/>
        <p:txBody>
          <a:bodyPr/>
          <a:lstStyle/>
          <a:p>
            <a:pPr lvl="0"/>
            <a:r>
              <a:rPr lang="en-GB" sz="1800" dirty="0"/>
              <a:t>All net profits drawn, no "reserve capital pot" </a:t>
            </a:r>
            <a:r>
              <a:rPr lang="en-GB" sz="1800" dirty="0" smtClean="0"/>
              <a:t>retained</a:t>
            </a:r>
          </a:p>
          <a:p>
            <a:pPr lvl="0"/>
            <a:endParaRPr lang="en-GB" sz="1800" dirty="0"/>
          </a:p>
          <a:p>
            <a:pPr lvl="0"/>
            <a:r>
              <a:rPr lang="en-GB" sz="1800" dirty="0"/>
              <a:t>Short-term borrowings to fund partners' tax </a:t>
            </a:r>
            <a:r>
              <a:rPr lang="en-GB" sz="1800" dirty="0" smtClean="0"/>
              <a:t>bills</a:t>
            </a:r>
          </a:p>
          <a:p>
            <a:pPr lvl="0"/>
            <a:endParaRPr lang="en-GB" sz="1800" dirty="0"/>
          </a:p>
          <a:p>
            <a:pPr lvl="0"/>
            <a:r>
              <a:rPr lang="en-GB" sz="1800" dirty="0"/>
              <a:t>VAT receipts used as "cash received" resulting in further borrowings to fund VAT due to </a:t>
            </a:r>
            <a:r>
              <a:rPr lang="en-GB" sz="1800" dirty="0" smtClean="0"/>
              <a:t>HMRC</a:t>
            </a:r>
          </a:p>
          <a:p>
            <a:pPr lvl="0"/>
            <a:endParaRPr lang="en-GB" sz="1800" dirty="0"/>
          </a:p>
          <a:p>
            <a:pPr lvl="0"/>
            <a:r>
              <a:rPr lang="en-GB" sz="1800" dirty="0"/>
              <a:t>Partners out of touch with office account bank </a:t>
            </a:r>
            <a:r>
              <a:rPr lang="en-GB" sz="1800" dirty="0" smtClean="0"/>
              <a:t>balances</a:t>
            </a:r>
          </a:p>
          <a:p>
            <a:pPr lvl="0"/>
            <a:endParaRPr lang="en-GB" sz="1800" dirty="0"/>
          </a:p>
          <a:p>
            <a:pPr lvl="0"/>
            <a:r>
              <a:rPr lang="en-GB" sz="1800" dirty="0"/>
              <a:t>Heavy dependence on high overdraft borrowings</a:t>
            </a:r>
          </a:p>
          <a:p>
            <a:pPr marL="114300" indent="0">
              <a:buNone/>
            </a:pPr>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2187605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a:latin typeface="+mn-lt"/>
              </a:rPr>
              <a:t>Good behaviours</a:t>
            </a:r>
            <a:r>
              <a:rPr lang="en-GB" sz="2800" dirty="0"/>
              <a:t/>
            </a:r>
            <a:br>
              <a:rPr lang="en-GB" sz="2800" dirty="0"/>
            </a:br>
            <a:endParaRPr lang="en-GB" sz="2800" dirty="0">
              <a:latin typeface="+mn-lt"/>
            </a:endParaRPr>
          </a:p>
        </p:txBody>
      </p:sp>
      <p:sp>
        <p:nvSpPr>
          <p:cNvPr id="3" name="Content Placeholder 2"/>
          <p:cNvSpPr>
            <a:spLocks noGrp="1"/>
          </p:cNvSpPr>
          <p:nvPr>
            <p:ph idx="1"/>
          </p:nvPr>
        </p:nvSpPr>
        <p:spPr/>
        <p:txBody>
          <a:bodyPr/>
          <a:lstStyle/>
          <a:p>
            <a:pPr lvl="0"/>
            <a:r>
              <a:rPr lang="en-GB" sz="1800" dirty="0" smtClean="0"/>
              <a:t>All </a:t>
            </a:r>
            <a:r>
              <a:rPr lang="en-GB" sz="1800" dirty="0"/>
              <a:t>partners regularly receive full financial information including office account bank </a:t>
            </a:r>
            <a:r>
              <a:rPr lang="en-GB" sz="1800" dirty="0" smtClean="0"/>
              <a:t>balances</a:t>
            </a:r>
          </a:p>
          <a:p>
            <a:pPr lvl="0"/>
            <a:endParaRPr lang="en-GB" sz="1800" dirty="0"/>
          </a:p>
          <a:p>
            <a:pPr lvl="0"/>
            <a:r>
              <a:rPr lang="en-GB" sz="1800" dirty="0"/>
              <a:t>Drawings are linked to cash collection targets and do not exceed net </a:t>
            </a:r>
            <a:r>
              <a:rPr lang="en-GB" sz="1800" dirty="0" smtClean="0"/>
              <a:t>profits</a:t>
            </a:r>
          </a:p>
          <a:p>
            <a:pPr lvl="0"/>
            <a:endParaRPr lang="en-GB" sz="1800" dirty="0"/>
          </a:p>
          <a:p>
            <a:pPr lvl="0"/>
            <a:r>
              <a:rPr lang="en-GB" sz="1800" dirty="0"/>
              <a:t>Provision is made to fund partners' tax from income </a:t>
            </a:r>
            <a:r>
              <a:rPr lang="en-GB" sz="1800" dirty="0" smtClean="0"/>
              <a:t>received</a:t>
            </a:r>
          </a:p>
          <a:p>
            <a:pPr lvl="0"/>
            <a:endParaRPr lang="en-GB" sz="1800" dirty="0"/>
          </a:p>
          <a:p>
            <a:pPr lvl="0"/>
            <a:r>
              <a:rPr lang="en-GB" sz="1800" dirty="0"/>
              <a:t>A capital element is retained from profit, and a capital reserve account built </a:t>
            </a:r>
            <a:r>
              <a:rPr lang="en-GB" sz="1800" dirty="0" smtClean="0"/>
              <a:t>up</a:t>
            </a:r>
          </a:p>
          <a:p>
            <a:pPr lvl="0"/>
            <a:endParaRPr lang="en-GB" sz="1800" dirty="0"/>
          </a:p>
          <a:p>
            <a:pPr lvl="0"/>
            <a:r>
              <a:rPr lang="en-GB" sz="1800" dirty="0"/>
              <a:t>Premises costs are </a:t>
            </a:r>
            <a:r>
              <a:rPr lang="en-GB" sz="1800" dirty="0" smtClean="0"/>
              <a:t>contained</a:t>
            </a:r>
          </a:p>
          <a:p>
            <a:pPr lvl="0"/>
            <a:endParaRPr lang="en-GB" sz="1800" dirty="0"/>
          </a:p>
          <a:p>
            <a:pPr lvl="0"/>
            <a:r>
              <a:rPr lang="en-GB" sz="1800" dirty="0"/>
              <a:t>Profitability levels are tested and unprofitable work is (properly) dropped</a:t>
            </a:r>
          </a:p>
          <a:p>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2925260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b="1" dirty="0">
                <a:latin typeface="+mn-lt"/>
              </a:rPr>
              <a:t>What other things do you  consider should be –</a:t>
            </a:r>
          </a:p>
        </p:txBody>
      </p:sp>
      <p:sp>
        <p:nvSpPr>
          <p:cNvPr id="3" name="Content Placeholder 2"/>
          <p:cNvSpPr>
            <a:spLocks noGrp="1"/>
          </p:cNvSpPr>
          <p:nvPr>
            <p:ph idx="1"/>
          </p:nvPr>
        </p:nvSpPr>
        <p:spPr/>
        <p:txBody>
          <a:bodyPr/>
          <a:lstStyle/>
          <a:p>
            <a:pPr marL="114300" indent="0">
              <a:buNone/>
            </a:pPr>
            <a:endParaRPr lang="en-GB" sz="2000" dirty="0" smtClean="0"/>
          </a:p>
          <a:p>
            <a:pPr>
              <a:buFont typeface="Wingdings" pitchFamily="2" charset="2"/>
              <a:buChar char="q"/>
            </a:pPr>
            <a:r>
              <a:rPr lang="en-GB" sz="2000" dirty="0" smtClean="0"/>
              <a:t>Good behaviours (to aim for)?</a:t>
            </a:r>
          </a:p>
          <a:p>
            <a:pPr>
              <a:buFont typeface="Wingdings" pitchFamily="2" charset="2"/>
              <a:buChar char="q"/>
            </a:pPr>
            <a:endParaRPr lang="en-GB" sz="2000" dirty="0"/>
          </a:p>
          <a:p>
            <a:pPr>
              <a:buFont typeface="Wingdings" pitchFamily="2" charset="2"/>
              <a:buChar char="q"/>
            </a:pPr>
            <a:r>
              <a:rPr lang="en-GB" sz="2000" dirty="0"/>
              <a:t>Bad </a:t>
            </a:r>
            <a:r>
              <a:rPr lang="en-GB" sz="2000" dirty="0" smtClean="0"/>
              <a:t>behaviours (to avoid)?</a:t>
            </a:r>
            <a:r>
              <a:rPr lang="en-GB" sz="2000" dirty="0"/>
              <a:t/>
            </a:r>
            <a:br>
              <a:rPr lang="en-GB" sz="2000" dirty="0"/>
            </a:br>
            <a:r>
              <a:rPr lang="en-GB" sz="2000" dirty="0"/>
              <a:t/>
            </a:r>
            <a:br>
              <a:rPr lang="en-GB" sz="2000" dirty="0"/>
            </a:br>
            <a:r>
              <a:rPr lang="en-GB" sz="2000" dirty="0"/>
              <a:t/>
            </a:r>
            <a:br>
              <a:rPr lang="en-GB" sz="2000" dirty="0"/>
            </a:br>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1667018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74638"/>
            <a:ext cx="8003231" cy="1143000"/>
          </a:xfrm>
        </p:spPr>
        <p:txBody>
          <a:bodyPr>
            <a:normAutofit/>
          </a:bodyPr>
          <a:lstStyle/>
          <a:p>
            <a:pPr algn="l"/>
            <a:r>
              <a:rPr lang="en-GB" sz="2400" b="1" dirty="0" smtClean="0">
                <a:latin typeface="+mn-lt"/>
                <a:cs typeface="Arial" pitchFamily="34" charset="0"/>
              </a:rPr>
              <a:t>What should law firms be prioritising to make their financial management compliant? </a:t>
            </a:r>
            <a:endParaRPr lang="en-GB" sz="2400" b="1" dirty="0">
              <a:latin typeface="+mn-lt"/>
              <a:cs typeface="Arial" pitchFamily="34" charset="0"/>
            </a:endParaRPr>
          </a:p>
        </p:txBody>
      </p:sp>
      <p:sp>
        <p:nvSpPr>
          <p:cNvPr id="3" name="Subtitle 2"/>
          <p:cNvSpPr>
            <a:spLocks noGrp="1"/>
          </p:cNvSpPr>
          <p:nvPr>
            <p:ph idx="1"/>
          </p:nvPr>
        </p:nvSpPr>
        <p:spPr/>
        <p:txBody>
          <a:bodyPr>
            <a:normAutofit/>
          </a:bodyPr>
          <a:lstStyle/>
          <a:p>
            <a:r>
              <a:rPr lang="en-US" sz="1600" dirty="0">
                <a:latin typeface="Verdana" pitchFamily="34" charset="0"/>
              </a:rPr>
              <a:t>Adopt ‘zero tolerance’ and ‘partner accountability’</a:t>
            </a:r>
          </a:p>
          <a:p>
            <a:pPr marL="114300" indent="0">
              <a:buNone/>
            </a:pPr>
            <a:endParaRPr lang="en-US" dirty="0">
              <a:latin typeface="Verdana" pitchFamily="34" charset="0"/>
            </a:endParaRPr>
          </a:p>
          <a:p>
            <a:r>
              <a:rPr lang="en-US" sz="1600" dirty="0">
                <a:latin typeface="Verdana" pitchFamily="34" charset="0"/>
              </a:rPr>
              <a:t>Identify who should be responsible for financial management</a:t>
            </a:r>
          </a:p>
          <a:p>
            <a:endParaRPr lang="en-US" sz="1600" dirty="0">
              <a:latin typeface="Verdana" pitchFamily="34" charset="0"/>
            </a:endParaRPr>
          </a:p>
          <a:p>
            <a:r>
              <a:rPr lang="en-US" sz="1600" dirty="0">
                <a:latin typeface="Verdana" pitchFamily="34" charset="0"/>
              </a:rPr>
              <a:t>Review financial measurement and reporting</a:t>
            </a:r>
          </a:p>
          <a:p>
            <a:pPr marL="0" indent="0">
              <a:buNone/>
            </a:pPr>
            <a:endParaRPr lang="en-US" sz="1600" dirty="0">
              <a:latin typeface="Verdana" pitchFamily="34" charset="0"/>
            </a:endParaRPr>
          </a:p>
          <a:p>
            <a:r>
              <a:rPr lang="en-US" sz="1600" dirty="0">
                <a:latin typeface="Verdana" pitchFamily="34" charset="0"/>
              </a:rPr>
              <a:t>Take control of cash management</a:t>
            </a:r>
            <a:r>
              <a:rPr lang="en-US" sz="1600" i="1" dirty="0">
                <a:latin typeface="Verdana" pitchFamily="34" charset="0"/>
              </a:rPr>
              <a:t> </a:t>
            </a:r>
            <a:r>
              <a:rPr lang="en-US" sz="1600" b="1" i="1" dirty="0">
                <a:latin typeface="Verdana" pitchFamily="34" charset="0"/>
              </a:rPr>
              <a:t>-‘Cash is king’ </a:t>
            </a:r>
            <a:r>
              <a:rPr lang="en-US" sz="1600" b="1" dirty="0">
                <a:latin typeface="Verdana" pitchFamily="34" charset="0"/>
              </a:rPr>
              <a:t> </a:t>
            </a:r>
          </a:p>
          <a:p>
            <a:pPr marL="0" indent="0">
              <a:buNone/>
            </a:pPr>
            <a:endParaRPr lang="en-US" sz="1600" dirty="0">
              <a:latin typeface="Verdana" pitchFamily="34" charset="0"/>
            </a:endParaRPr>
          </a:p>
          <a:p>
            <a:r>
              <a:rPr lang="en-US" sz="1600" dirty="0">
                <a:latin typeface="Verdana" pitchFamily="34" charset="0"/>
              </a:rPr>
              <a:t>Put in place financial education and training</a:t>
            </a:r>
            <a:endParaRPr lang="en-US" sz="1600" b="1" dirty="0">
              <a:latin typeface="Verdana" pitchFamily="34" charset="0"/>
            </a:endParaRPr>
          </a:p>
          <a:p>
            <a:pPr marL="0" indent="0">
              <a:buNone/>
            </a:pPr>
            <a:endParaRPr lang="en-US" sz="1600" dirty="0">
              <a:latin typeface="Verdana" pitchFamily="34" charset="0"/>
            </a:endParaRPr>
          </a:p>
          <a:p>
            <a:r>
              <a:rPr lang="en-US" sz="1600" dirty="0">
                <a:latin typeface="Verdana" pitchFamily="34" charset="0"/>
              </a:rPr>
              <a:t>Establish an ‘audit trail</a:t>
            </a:r>
            <a:r>
              <a:rPr lang="en-US" sz="1600" dirty="0" smtClean="0">
                <a:latin typeface="Verdana" pitchFamily="34" charset="0"/>
              </a:rPr>
              <a:t>’</a:t>
            </a:r>
          </a:p>
          <a:p>
            <a:endParaRPr lang="en-US" sz="1600" dirty="0">
              <a:latin typeface="Verdana" pitchFamily="34" charset="0"/>
            </a:endParaRPr>
          </a:p>
          <a:p>
            <a:r>
              <a:rPr lang="en-US" sz="1600" b="1" dirty="0" smtClean="0">
                <a:latin typeface="Verdana" pitchFamily="34" charset="0"/>
              </a:rPr>
              <a:t>Take advice from good accountants!</a:t>
            </a:r>
            <a:endParaRPr lang="en-US" sz="1600" b="1" dirty="0">
              <a:latin typeface="Verdana" pitchFamily="34" charset="0"/>
            </a:endParaRPr>
          </a:p>
          <a:p>
            <a:pPr marL="0" indent="0">
              <a:buNone/>
            </a:pPr>
            <a:endParaRPr lang="en-GB" dirty="0"/>
          </a:p>
          <a:p>
            <a:pPr>
              <a:buFont typeface="Arial" pitchFamily="34" charset="0"/>
              <a:buChar char="•"/>
            </a:pPr>
            <a:endParaRPr lang="en-GB" dirty="0" smtClean="0"/>
          </a:p>
          <a:p>
            <a:pPr>
              <a:buFont typeface="Arial" pitchFamily="34" charset="0"/>
              <a:buChar char="•"/>
            </a:pPr>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2778628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rot="16200000">
            <a:off x="5466573" y="3110491"/>
            <a:ext cx="720079" cy="6253639"/>
          </a:xfrm>
        </p:spPr>
        <p:txBody>
          <a:bodyPr/>
          <a:lstStyle/>
          <a:p>
            <a:r>
              <a:rPr lang="en-GB" dirty="0"/>
              <a:t>PETER SCOTT CONSULTING</a:t>
            </a:r>
          </a:p>
        </p:txBody>
      </p:sp>
      <p:sp>
        <p:nvSpPr>
          <p:cNvPr id="257026" name="Rectangle 2"/>
          <p:cNvSpPr>
            <a:spLocks noGrp="1" noChangeArrowheads="1"/>
          </p:cNvSpPr>
          <p:nvPr>
            <p:ph type="title"/>
          </p:nvPr>
        </p:nvSpPr>
        <p:spPr/>
        <p:txBody>
          <a:bodyPr/>
          <a:lstStyle/>
          <a:p>
            <a:r>
              <a:rPr lang="en-GB" sz="2800" b="1" dirty="0">
                <a:latin typeface="+mn-lt"/>
              </a:rPr>
              <a:t>Accountability</a:t>
            </a:r>
          </a:p>
        </p:txBody>
      </p:sp>
      <p:sp>
        <p:nvSpPr>
          <p:cNvPr id="257027" name="Rectangle 3" descr="Rectangle: Click to edit Master text styles&#10;Second level&#10;Third level&#10;Fourth level&#10;Fifth level"/>
          <p:cNvSpPr>
            <a:spLocks noGrp="1" noChangeArrowheads="1"/>
          </p:cNvSpPr>
          <p:nvPr>
            <p:ph type="body" idx="1"/>
          </p:nvPr>
        </p:nvSpPr>
        <p:spPr/>
        <p:txBody>
          <a:bodyPr/>
          <a:lstStyle/>
          <a:p>
            <a:pPr marL="284163" indent="-284163" defTabSz="190500">
              <a:buFont typeface="Wingdings" pitchFamily="2" charset="2"/>
              <a:buNone/>
            </a:pPr>
            <a:endParaRPr lang="en-GB" dirty="0"/>
          </a:p>
          <a:p>
            <a:pPr marL="284163" indent="-284163" defTabSz="190500">
              <a:buFont typeface="Wingdings" pitchFamily="2" charset="2"/>
              <a:buNone/>
            </a:pPr>
            <a:r>
              <a:rPr lang="en-GB" dirty="0"/>
              <a:t>“We have no room for those who put their own personal agenda ahead of the interests of the clients or the office”</a:t>
            </a:r>
          </a:p>
          <a:p>
            <a:pPr marL="284163" indent="-284163" defTabSz="190500">
              <a:buFont typeface="Wingdings" pitchFamily="2" charset="2"/>
              <a:buNone/>
            </a:pPr>
            <a:endParaRPr lang="en-GB" dirty="0"/>
          </a:p>
          <a:p>
            <a:pPr marL="284163" indent="-284163" defTabSz="190500">
              <a:buFont typeface="Wingdings" pitchFamily="2" charset="2"/>
              <a:buNone/>
            </a:pPr>
            <a:r>
              <a:rPr lang="en-GB" i="1" dirty="0"/>
              <a:t>David Maister’s “Predictive package”</a:t>
            </a:r>
            <a:r>
              <a:rPr lang="en-GB" dirty="0"/>
              <a:t> </a:t>
            </a:r>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a:p>
            <a:pPr marL="284163" indent="-284163" defTabSz="190500">
              <a:buFont typeface="Wingdings" pitchFamily="2" charset="2"/>
              <a:buNone/>
            </a:pPr>
            <a:endParaRPr lang="en-GB" dirty="0"/>
          </a:p>
        </p:txBody>
      </p:sp>
      <p:sp>
        <p:nvSpPr>
          <p:cNvPr id="6" name="TextBox 5"/>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3155066870"/>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7026"/>
                                        </p:tgtEl>
                                        <p:attrNameLst>
                                          <p:attrName>style.visibility</p:attrName>
                                        </p:attrNameLst>
                                      </p:cBhvr>
                                      <p:to>
                                        <p:strVal val="visible"/>
                                      </p:to>
                                    </p:set>
                                    <p:anim calcmode="lin" valueType="num">
                                      <p:cBhvr additive="base">
                                        <p:cTn id="7" dur="500" fill="hold"/>
                                        <p:tgtEl>
                                          <p:spTgt spid="257026"/>
                                        </p:tgtEl>
                                        <p:attrNameLst>
                                          <p:attrName>ppt_x</p:attrName>
                                        </p:attrNameLst>
                                      </p:cBhvr>
                                      <p:tavLst>
                                        <p:tav tm="0">
                                          <p:val>
                                            <p:strVal val="0-#ppt_w/2"/>
                                          </p:val>
                                        </p:tav>
                                        <p:tav tm="100000">
                                          <p:val>
                                            <p:strVal val="#ppt_x"/>
                                          </p:val>
                                        </p:tav>
                                      </p:tavLst>
                                    </p:anim>
                                    <p:anim calcmode="lin" valueType="num">
                                      <p:cBhvr additive="base">
                                        <p:cTn id="8" dur="500" fill="hold"/>
                                        <p:tgtEl>
                                          <p:spTgt spid="25702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57027">
                                            <p:txEl>
                                              <p:pRg st="1" end="1"/>
                                            </p:txEl>
                                          </p:spTgt>
                                        </p:tgtEl>
                                        <p:attrNameLst>
                                          <p:attrName>style.visibility</p:attrName>
                                        </p:attrNameLst>
                                      </p:cBhvr>
                                      <p:to>
                                        <p:strVal val="visible"/>
                                      </p:to>
                                    </p:set>
                                    <p:anim calcmode="lin" valueType="num">
                                      <p:cBhvr additive="base">
                                        <p:cTn id="13" dur="500" fill="hold"/>
                                        <p:tgtEl>
                                          <p:spTgt spid="2570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570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57027">
                                            <p:txEl>
                                              <p:pRg st="3" end="3"/>
                                            </p:txEl>
                                          </p:spTgt>
                                        </p:tgtEl>
                                        <p:attrNameLst>
                                          <p:attrName>style.visibility</p:attrName>
                                        </p:attrNameLst>
                                      </p:cBhvr>
                                      <p:to>
                                        <p:strVal val="visible"/>
                                      </p:to>
                                    </p:set>
                                    <p:anim calcmode="lin" valueType="num">
                                      <p:cBhvr additive="base">
                                        <p:cTn id="19" dur="500" fill="hold"/>
                                        <p:tgtEl>
                                          <p:spTgt spid="257027">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5702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7026" grpId="0" autoUpdateAnimBg="0"/>
      <p:bldP spid="25702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53954" name="Picture 2" descr="AN01315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65288" y="1303338"/>
            <a:ext cx="3186112" cy="5199062"/>
          </a:xfrm>
          <a:prstGeom prst="rect">
            <a:avLst/>
          </a:prstGeom>
          <a:noFill/>
          <a:extLst>
            <a:ext uri="{909E8E84-426E-40DD-AFC4-6F175D3DCCD1}">
              <a14:hiddenFill xmlns:a14="http://schemas.microsoft.com/office/drawing/2010/main">
                <a:solidFill>
                  <a:srgbClr val="FFFFFF"/>
                </a:solidFill>
              </a14:hiddenFill>
            </a:ext>
          </a:extLst>
        </p:spPr>
      </p:pic>
      <p:sp>
        <p:nvSpPr>
          <p:cNvPr id="253955" name="Rectangle 3"/>
          <p:cNvSpPr>
            <a:spLocks noGrp="1" noChangeArrowheads="1"/>
          </p:cNvSpPr>
          <p:nvPr>
            <p:ph type="title"/>
          </p:nvPr>
        </p:nvSpPr>
        <p:spPr/>
        <p:txBody>
          <a:bodyPr/>
          <a:lstStyle/>
          <a:p>
            <a:r>
              <a:rPr lang="en-GB" sz="3200" b="1" dirty="0">
                <a:latin typeface="+mn-lt"/>
              </a:rPr>
              <a:t>“Heavyweight gorilla”</a:t>
            </a:r>
          </a:p>
        </p:txBody>
      </p:sp>
      <p:sp>
        <p:nvSpPr>
          <p:cNvPr id="253956" name="Rectangle 4" descr="Rectangle: Click to edit Master text styles&#10;Second level&#10;Third level&#10;Fourth level&#10;Fifth level"/>
          <p:cNvSpPr>
            <a:spLocks noGrp="1" noChangeArrowheads="1"/>
          </p:cNvSpPr>
          <p:nvPr>
            <p:ph type="body" sz="half" idx="2"/>
          </p:nvPr>
        </p:nvSpPr>
        <p:spPr>
          <a:xfrm>
            <a:off x="4278313" y="2336800"/>
            <a:ext cx="4297362" cy="2136775"/>
          </a:xfrm>
        </p:spPr>
        <p:txBody>
          <a:bodyPr>
            <a:normAutofit/>
          </a:bodyPr>
          <a:lstStyle/>
          <a:p>
            <a:pPr marL="284163" indent="-284163" algn="ctr" defTabSz="190500">
              <a:buFont typeface="Wingdings" pitchFamily="2" charset="2"/>
              <a:buNone/>
            </a:pPr>
            <a:r>
              <a:rPr lang="en-GB" sz="3200" dirty="0"/>
              <a:t>“You can’t manage me.</a:t>
            </a:r>
            <a:br>
              <a:rPr lang="en-GB" sz="3200" dirty="0"/>
            </a:br>
            <a:r>
              <a:rPr lang="en-GB" sz="3200" dirty="0"/>
              <a:t>I’m a big biller!”</a:t>
            </a:r>
          </a:p>
        </p:txBody>
      </p:sp>
      <p:sp>
        <p:nvSpPr>
          <p:cNvPr id="7" name="TextBox 6"/>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21547861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afterEffect">
                                  <p:stCondLst>
                                    <p:cond delay="2000"/>
                                  </p:stCondLst>
                                  <p:childTnLst>
                                    <p:set>
                                      <p:cBhvr>
                                        <p:cTn id="6" dur="1" fill="hold">
                                          <p:stCondLst>
                                            <p:cond delay="0"/>
                                          </p:stCondLst>
                                        </p:cTn>
                                        <p:tgtEl>
                                          <p:spTgt spid="253954"/>
                                        </p:tgtEl>
                                        <p:attrNameLst>
                                          <p:attrName>style.visibility</p:attrName>
                                        </p:attrNameLst>
                                      </p:cBhvr>
                                      <p:to>
                                        <p:strVal val="visible"/>
                                      </p:to>
                                    </p:set>
                                    <p:animEffect transition="in" filter="dissolve">
                                      <p:cBhvr>
                                        <p:cTn id="7" dur="500"/>
                                        <p:tgtEl>
                                          <p:spTgt spid="253954"/>
                                        </p:tgtEl>
                                      </p:cBhvr>
                                    </p:animEffect>
                                  </p:childTnLst>
                                </p:cTn>
                              </p:par>
                            </p:childTnLst>
                          </p:cTn>
                        </p:par>
                        <p:par>
                          <p:cTn id="8" fill="hold" nodeType="afterGroup">
                            <p:stCondLst>
                              <p:cond delay="2500"/>
                            </p:stCondLst>
                            <p:childTnLst>
                              <p:par>
                                <p:cTn id="9" presetID="9" presetClass="entr" presetSubtype="0" fill="hold" grpId="0" nodeType="afterEffect">
                                  <p:stCondLst>
                                    <p:cond delay="2000"/>
                                  </p:stCondLst>
                                  <p:iterate type="wd">
                                    <p:tmPct val="100000"/>
                                  </p:iterate>
                                  <p:childTnLst>
                                    <p:set>
                                      <p:cBhvr>
                                        <p:cTn id="10" dur="1" fill="hold">
                                          <p:stCondLst>
                                            <p:cond delay="0"/>
                                          </p:stCondLst>
                                        </p:cTn>
                                        <p:tgtEl>
                                          <p:spTgt spid="253956">
                                            <p:txEl>
                                              <p:pRg st="0" end="0"/>
                                            </p:txEl>
                                          </p:spTgt>
                                        </p:tgtEl>
                                        <p:attrNameLst>
                                          <p:attrName>style.visibility</p:attrName>
                                        </p:attrNameLst>
                                      </p:cBhvr>
                                      <p:to>
                                        <p:strVal val="visible"/>
                                      </p:to>
                                    </p:set>
                                    <p:animEffect transition="in" filter="dissolve">
                                      <p:cBhvr>
                                        <p:cTn id="11" dur="300"/>
                                        <p:tgtEl>
                                          <p:spTgt spid="25395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3956" grpId="0" build="p" bldLvl="5" autoUpdateAnimBg="0" advAuto="200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GB" dirty="0"/>
              <a:t>PETER SCOTT CONSULTING</a:t>
            </a:r>
          </a:p>
        </p:txBody>
      </p:sp>
      <p:sp>
        <p:nvSpPr>
          <p:cNvPr id="254978" name="Rectangle 2"/>
          <p:cNvSpPr>
            <a:spLocks noGrp="1" noChangeArrowheads="1"/>
          </p:cNvSpPr>
          <p:nvPr>
            <p:ph type="title"/>
          </p:nvPr>
        </p:nvSpPr>
        <p:spPr/>
        <p:txBody>
          <a:bodyPr/>
          <a:lstStyle/>
          <a:p>
            <a:r>
              <a:rPr lang="en-GB" sz="2800" b="1" dirty="0">
                <a:latin typeface="+mn-lt"/>
              </a:rPr>
              <a:t>“Do own thing”</a:t>
            </a:r>
          </a:p>
        </p:txBody>
      </p:sp>
      <p:pic>
        <p:nvPicPr>
          <p:cNvPr id="254979" name="Picture 3" descr="BD19935_"/>
          <p:cNvPicPr>
            <a:picLocks noChangeAspect="1" noChangeArrowheads="1"/>
          </p:cNvPicPr>
          <p:nvPr/>
        </p:nvPicPr>
        <p:blipFill>
          <a:blip r:embed="rId2" cstate="print">
            <a:extLst>
              <a:ext uri="{28A0092B-C50C-407E-A947-70E740481C1C}">
                <a14:useLocalDpi xmlns:a14="http://schemas.microsoft.com/office/drawing/2010/main" val="0"/>
              </a:ext>
            </a:extLst>
          </a:blip>
          <a:srcRect r="3339" b="4402"/>
          <a:stretch>
            <a:fillRect/>
          </a:stretch>
        </p:blipFill>
        <p:spPr bwMode="auto">
          <a:xfrm>
            <a:off x="1981200" y="3048000"/>
            <a:ext cx="5791200" cy="2895600"/>
          </a:xfrm>
          <a:prstGeom prst="rect">
            <a:avLst/>
          </a:prstGeom>
          <a:noFill/>
          <a:extLst>
            <a:ext uri="{909E8E84-426E-40DD-AFC4-6F175D3DCCD1}">
              <a14:hiddenFill xmlns:a14="http://schemas.microsoft.com/office/drawing/2010/main">
                <a:solidFill>
                  <a:srgbClr val="FFFFFF"/>
                </a:solidFill>
              </a14:hiddenFill>
            </a:ext>
          </a:extLst>
        </p:spPr>
      </p:pic>
      <p:sp>
        <p:nvSpPr>
          <p:cNvPr id="254980" name="Text Box 4"/>
          <p:cNvSpPr txBox="1">
            <a:spLocks noChangeArrowheads="1"/>
          </p:cNvSpPr>
          <p:nvPr/>
        </p:nvSpPr>
        <p:spPr bwMode="auto">
          <a:xfrm>
            <a:off x="1676400" y="1463675"/>
            <a:ext cx="641032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GB" sz="2800" dirty="0">
                <a:latin typeface="Calibri" pitchFamily="34" charset="0"/>
              </a:rPr>
              <a:t>“That’s a great idea…</a:t>
            </a:r>
          </a:p>
          <a:p>
            <a:pPr eaLnBrk="0" hangingPunct="0"/>
            <a:r>
              <a:rPr lang="en-GB" sz="2800" dirty="0">
                <a:latin typeface="Calibri" pitchFamily="34" charset="0"/>
              </a:rPr>
              <a:t>        …for the rest of you”</a:t>
            </a:r>
          </a:p>
        </p:txBody>
      </p:sp>
      <p:sp>
        <p:nvSpPr>
          <p:cNvPr id="7" name="TextBox 6"/>
          <p:cNvSpPr txBox="1"/>
          <p:nvPr/>
        </p:nvSpPr>
        <p:spPr>
          <a:xfrm>
            <a:off x="2612899" y="6130170"/>
            <a:ext cx="2952328"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30261870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54978"/>
                                        </p:tgtEl>
                                        <p:attrNameLst>
                                          <p:attrName>style.visibility</p:attrName>
                                        </p:attrNameLst>
                                      </p:cBhvr>
                                      <p:to>
                                        <p:strVal val="visible"/>
                                      </p:to>
                                    </p:set>
                                    <p:anim calcmode="lin" valueType="num">
                                      <p:cBhvr additive="base">
                                        <p:cTn id="7" dur="500" fill="hold"/>
                                        <p:tgtEl>
                                          <p:spTgt spid="254978"/>
                                        </p:tgtEl>
                                        <p:attrNameLst>
                                          <p:attrName>ppt_x</p:attrName>
                                        </p:attrNameLst>
                                      </p:cBhvr>
                                      <p:tavLst>
                                        <p:tav tm="0">
                                          <p:val>
                                            <p:strVal val="0-#ppt_w/2"/>
                                          </p:val>
                                        </p:tav>
                                        <p:tav tm="100000">
                                          <p:val>
                                            <p:strVal val="#ppt_x"/>
                                          </p:val>
                                        </p:tav>
                                      </p:tavLst>
                                    </p:anim>
                                    <p:anim calcmode="lin" valueType="num">
                                      <p:cBhvr additive="base">
                                        <p:cTn id="8" dur="500" fill="hold"/>
                                        <p:tgtEl>
                                          <p:spTgt spid="254978"/>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9" presetClass="entr" presetSubtype="0" fill="hold" nodeType="afterEffect">
                                  <p:stCondLst>
                                    <p:cond delay="1000"/>
                                  </p:stCondLst>
                                  <p:childTnLst>
                                    <p:set>
                                      <p:cBhvr>
                                        <p:cTn id="11" dur="1" fill="hold">
                                          <p:stCondLst>
                                            <p:cond delay="0"/>
                                          </p:stCondLst>
                                        </p:cTn>
                                        <p:tgtEl>
                                          <p:spTgt spid="254979"/>
                                        </p:tgtEl>
                                        <p:attrNameLst>
                                          <p:attrName>style.visibility</p:attrName>
                                        </p:attrNameLst>
                                      </p:cBhvr>
                                      <p:to>
                                        <p:strVal val="visible"/>
                                      </p:to>
                                    </p:set>
                                    <p:animEffect transition="in" filter="dissolve">
                                      <p:cBhvr>
                                        <p:cTn id="12" dur="500"/>
                                        <p:tgtEl>
                                          <p:spTgt spid="254979"/>
                                        </p:tgtEl>
                                      </p:cBhvr>
                                    </p:animEffec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499"/>
                                          </p:stCondLst>
                                        </p:cTn>
                                        <p:tgtEl>
                                          <p:spTgt spid="2549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4978" grpId="0" autoUpdateAnimBg="0"/>
      <p:bldP spid="25498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562074"/>
          </a:xfrm>
        </p:spPr>
        <p:txBody>
          <a:bodyPr/>
          <a:lstStyle/>
          <a:p>
            <a:r>
              <a:rPr lang="en-GB" sz="2800" b="1" dirty="0" smtClean="0">
                <a:latin typeface="+mn-lt"/>
              </a:rPr>
              <a:t>Putting  “financial stability” into  context</a:t>
            </a:r>
            <a:endParaRPr lang="en-GB" sz="2800" b="1" dirty="0">
              <a:latin typeface="+mn-lt"/>
            </a:endParaRPr>
          </a:p>
        </p:txBody>
      </p:sp>
      <p:sp>
        <p:nvSpPr>
          <p:cNvPr id="3" name="Content Placeholder 2"/>
          <p:cNvSpPr>
            <a:spLocks noGrp="1"/>
          </p:cNvSpPr>
          <p:nvPr>
            <p:ph idx="1"/>
          </p:nvPr>
        </p:nvSpPr>
        <p:spPr>
          <a:xfrm>
            <a:off x="457200" y="1124744"/>
            <a:ext cx="7620000" cy="5276056"/>
          </a:xfrm>
        </p:spPr>
        <p:txBody>
          <a:bodyPr>
            <a:normAutofit/>
          </a:bodyPr>
          <a:lstStyle/>
          <a:p>
            <a:pPr marL="114300" indent="0">
              <a:buNone/>
            </a:pPr>
            <a:r>
              <a:rPr lang="en-GB" sz="1600" b="1" dirty="0" smtClean="0"/>
              <a:t>Extracts </a:t>
            </a:r>
            <a:r>
              <a:rPr lang="en-GB" sz="1600" b="1" dirty="0"/>
              <a:t>from a speech of 18 April 2013 by Samantha Barrass , Executive director SRA</a:t>
            </a:r>
            <a:endParaRPr lang="en-GB" sz="1600" b="1" i="1" dirty="0" smtClean="0"/>
          </a:p>
          <a:p>
            <a:pPr>
              <a:buFont typeface="Wingdings" pitchFamily="2" charset="2"/>
              <a:buChar char="q"/>
            </a:pPr>
            <a:endParaRPr lang="en-GB" sz="1600" i="1" dirty="0" smtClean="0"/>
          </a:p>
          <a:p>
            <a:pPr>
              <a:buFont typeface="Wingdings" pitchFamily="2" charset="2"/>
              <a:buChar char="q"/>
            </a:pPr>
            <a:endParaRPr lang="en-GB" sz="1600" i="1" dirty="0"/>
          </a:p>
          <a:p>
            <a:pPr>
              <a:buFont typeface="Wingdings" pitchFamily="2" charset="2"/>
              <a:buChar char="q"/>
            </a:pPr>
            <a:r>
              <a:rPr lang="en-GB" sz="1600" i="1" dirty="0" smtClean="0"/>
              <a:t>“we </a:t>
            </a:r>
            <a:r>
              <a:rPr lang="en-GB" sz="1600" i="1" dirty="0"/>
              <a:t>see </a:t>
            </a:r>
            <a:r>
              <a:rPr lang="en-GB" sz="1600" i="1" dirty="0" smtClean="0"/>
              <a:t>…. </a:t>
            </a:r>
            <a:r>
              <a:rPr lang="en-GB" sz="1600" i="1" dirty="0"/>
              <a:t>a toxic combination of factors causing a perfect financial storm for many firms. This includes: </a:t>
            </a:r>
          </a:p>
          <a:p>
            <a:pPr marL="114300" lvl="0" indent="0">
              <a:buNone/>
            </a:pPr>
            <a:r>
              <a:rPr lang="en-GB" sz="1600" i="1" dirty="0" smtClean="0"/>
              <a:t>    - the </a:t>
            </a:r>
            <a:r>
              <a:rPr lang="en-GB" sz="1600" i="1" dirty="0"/>
              <a:t>current economic climate which for many firms is really beginning to bite; </a:t>
            </a:r>
          </a:p>
          <a:p>
            <a:pPr marL="114300" lvl="0" indent="0">
              <a:buNone/>
            </a:pPr>
            <a:r>
              <a:rPr lang="en-GB" sz="1600" i="1" dirty="0" smtClean="0"/>
              <a:t>    - the </a:t>
            </a:r>
            <a:r>
              <a:rPr lang="en-GB" sz="1600" i="1" dirty="0"/>
              <a:t>reforms to civil litigation which is affecting many firms, particularly those heavily </a:t>
            </a:r>
            <a:r>
              <a:rPr lang="en-GB" sz="1600" i="1" dirty="0" smtClean="0"/>
              <a:t> </a:t>
            </a:r>
          </a:p>
          <a:p>
            <a:pPr marL="114300" lvl="0" indent="0">
              <a:buNone/>
            </a:pPr>
            <a:r>
              <a:rPr lang="en-GB" sz="1600" i="1" dirty="0" smtClean="0"/>
              <a:t>      involved </a:t>
            </a:r>
            <a:r>
              <a:rPr lang="en-GB" sz="1600" i="1" dirty="0"/>
              <a:t>in personal injury work; and </a:t>
            </a:r>
            <a:endParaRPr lang="en-GB" sz="1600" i="1" dirty="0" smtClean="0"/>
          </a:p>
          <a:p>
            <a:pPr marL="114300" lvl="0" indent="0">
              <a:buNone/>
            </a:pPr>
            <a:r>
              <a:rPr lang="en-GB" sz="1600" i="1" dirty="0" smtClean="0"/>
              <a:t>    - lenders </a:t>
            </a:r>
            <a:r>
              <a:rPr lang="en-GB" sz="1600" i="1" dirty="0"/>
              <a:t>tightening on </a:t>
            </a:r>
            <a:r>
              <a:rPr lang="en-GB" sz="1600" i="1" dirty="0" smtClean="0"/>
              <a:t>borrowing”</a:t>
            </a:r>
          </a:p>
          <a:p>
            <a:pPr lvl="0"/>
            <a:endParaRPr lang="en-GB" sz="1600" i="1" dirty="0"/>
          </a:p>
          <a:p>
            <a:pPr>
              <a:buFont typeface="Wingdings" pitchFamily="2" charset="2"/>
              <a:buChar char="q"/>
            </a:pPr>
            <a:r>
              <a:rPr lang="en-GB" sz="1600" i="1" dirty="0" smtClean="0"/>
              <a:t>“We </a:t>
            </a:r>
            <a:r>
              <a:rPr lang="en-GB" sz="1600" i="1" dirty="0"/>
              <a:t>expect firms to report financial concerns to us as soon as they become apparent, and to engage and cooperate with us </a:t>
            </a:r>
            <a:r>
              <a:rPr lang="en-GB" sz="1600" i="1" dirty="0" smtClean="0"/>
              <a:t>fully.”</a:t>
            </a:r>
          </a:p>
          <a:p>
            <a:pPr marL="114300" indent="0">
              <a:buNone/>
            </a:pPr>
            <a:endParaRPr lang="en-GB" sz="1600" i="1" dirty="0"/>
          </a:p>
          <a:p>
            <a:pPr>
              <a:buFont typeface="Wingdings" pitchFamily="2" charset="2"/>
              <a:buChar char="q"/>
            </a:pPr>
            <a:r>
              <a:rPr lang="en-GB" sz="1600" i="1" dirty="0" smtClean="0"/>
              <a:t>“We </a:t>
            </a:r>
            <a:r>
              <a:rPr lang="en-GB" sz="1600" i="1" dirty="0"/>
              <a:t>will not tolerate the reckless trading of firms into insolvency and where this happens we will pursue enforcement action under Principle 8, including referral to the Solicitors Disciplinary Tribunal where appropriate</a:t>
            </a:r>
            <a:r>
              <a:rPr lang="en-GB" sz="1600" i="1" dirty="0" smtClean="0"/>
              <a:t>.” </a:t>
            </a:r>
          </a:p>
          <a:p>
            <a:endParaRPr lang="en-GB" dirty="0"/>
          </a:p>
          <a:p>
            <a:endParaRPr lang="en-GB" dirty="0" smtClean="0"/>
          </a:p>
          <a:p>
            <a:endParaRPr lang="en-GB" dirty="0"/>
          </a:p>
          <a:p>
            <a:endParaRPr lang="en-GB" dirty="0" smtClean="0"/>
          </a:p>
          <a:p>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885265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5" cy="1143000"/>
          </a:xfrm>
        </p:spPr>
        <p:txBody>
          <a:bodyPr>
            <a:normAutofit/>
          </a:bodyPr>
          <a:lstStyle/>
          <a:p>
            <a:pPr algn="l"/>
            <a:r>
              <a:rPr lang="en-GB" sz="2400" b="1" dirty="0" smtClean="0">
                <a:latin typeface="+mn-lt"/>
                <a:cs typeface="Arial" pitchFamily="34" charset="0"/>
              </a:rPr>
              <a:t>Who should be responsible for financial management and maintaining financial stability ?</a:t>
            </a:r>
            <a:endParaRPr lang="en-GB" sz="2400" b="1" dirty="0">
              <a:latin typeface="+mn-lt"/>
              <a:cs typeface="Arial" pitchFamily="34" charset="0"/>
            </a:endParaRPr>
          </a:p>
        </p:txBody>
      </p:sp>
      <p:sp>
        <p:nvSpPr>
          <p:cNvPr id="3" name="Subtitle 2"/>
          <p:cNvSpPr>
            <a:spLocks noGrp="1"/>
          </p:cNvSpPr>
          <p:nvPr>
            <p:ph idx="1"/>
          </p:nvPr>
        </p:nvSpPr>
        <p:spPr>
          <a:xfrm>
            <a:off x="395536" y="1340768"/>
            <a:ext cx="7620000" cy="4104456"/>
          </a:xfrm>
        </p:spPr>
        <p:txBody>
          <a:bodyPr>
            <a:normAutofit/>
          </a:bodyPr>
          <a:lstStyle/>
          <a:p>
            <a:pPr>
              <a:buFont typeface="Arial" pitchFamily="34" charset="0"/>
              <a:buChar char="•"/>
            </a:pPr>
            <a:endParaRPr lang="en-GB" dirty="0" smtClean="0"/>
          </a:p>
          <a:p>
            <a:pPr>
              <a:buFont typeface="Wingdings" pitchFamily="2" charset="2"/>
              <a:buChar char="q"/>
            </a:pPr>
            <a:r>
              <a:rPr lang="en-GB" sz="2000" dirty="0"/>
              <a:t>FD?</a:t>
            </a:r>
          </a:p>
          <a:p>
            <a:pPr>
              <a:buFont typeface="Wingdings" pitchFamily="2" charset="2"/>
              <a:buChar char="q"/>
            </a:pPr>
            <a:r>
              <a:rPr lang="en-GB" sz="2000" dirty="0"/>
              <a:t>COFA?</a:t>
            </a:r>
          </a:p>
          <a:p>
            <a:pPr>
              <a:buFont typeface="Wingdings" pitchFamily="2" charset="2"/>
              <a:buChar char="q"/>
            </a:pPr>
            <a:r>
              <a:rPr lang="en-GB" sz="2000" dirty="0"/>
              <a:t>COLP?</a:t>
            </a:r>
          </a:p>
          <a:p>
            <a:pPr>
              <a:buFont typeface="Wingdings" pitchFamily="2" charset="2"/>
              <a:buChar char="q"/>
            </a:pPr>
            <a:r>
              <a:rPr lang="en-GB" sz="2000" dirty="0"/>
              <a:t>All owners of the business?</a:t>
            </a:r>
          </a:p>
          <a:p>
            <a:pPr>
              <a:buFont typeface="Wingdings" pitchFamily="2" charset="2"/>
              <a:buChar char="q"/>
            </a:pPr>
            <a:r>
              <a:rPr lang="en-GB" sz="2000" dirty="0"/>
              <a:t>All of the above? </a:t>
            </a:r>
            <a:endParaRPr lang="en-GB" sz="2000" dirty="0" smtClean="0"/>
          </a:p>
          <a:p>
            <a:endParaRPr lang="en-GB" sz="2000" dirty="0"/>
          </a:p>
          <a:p>
            <a:pPr marL="114300" indent="0">
              <a:buNone/>
            </a:pPr>
            <a:r>
              <a:rPr lang="en-GB" sz="2000" dirty="0" smtClean="0"/>
              <a:t>What would you advise for your law firm clients?</a:t>
            </a:r>
            <a:endParaRPr lang="en-GB" sz="2000" dirty="0"/>
          </a:p>
          <a:p>
            <a:pPr marL="0" indent="0">
              <a:buNone/>
            </a:pPr>
            <a:endParaRPr lang="en-GB" dirty="0"/>
          </a:p>
          <a:p>
            <a:pPr>
              <a:buFont typeface="Arial" pitchFamily="34" charset="0"/>
              <a:buChar char="•"/>
            </a:pPr>
            <a:endParaRPr lang="en-GB" dirty="0" smtClean="0"/>
          </a:p>
          <a:p>
            <a:pPr>
              <a:buFont typeface="Arial" pitchFamily="34" charset="0"/>
              <a:buChar char="•"/>
            </a:pPr>
            <a:endParaRPr lang="en-GB" dirty="0"/>
          </a:p>
        </p:txBody>
      </p:sp>
      <p:sp>
        <p:nvSpPr>
          <p:cNvPr id="4" name="TextBox 3"/>
          <p:cNvSpPr txBox="1"/>
          <p:nvPr/>
        </p:nvSpPr>
        <p:spPr>
          <a:xfrm>
            <a:off x="2612899" y="6130170"/>
            <a:ext cx="2952328"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23156948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47247" cy="1143000"/>
          </a:xfrm>
        </p:spPr>
        <p:txBody>
          <a:bodyPr>
            <a:normAutofit/>
          </a:bodyPr>
          <a:lstStyle/>
          <a:p>
            <a:pPr algn="l"/>
            <a:r>
              <a:rPr lang="en-GB" sz="2400" b="1" dirty="0" smtClean="0">
                <a:latin typeface="+mn-lt"/>
                <a:cs typeface="Arial" pitchFamily="34" charset="0"/>
              </a:rPr>
              <a:t>Financial measurement and reporting</a:t>
            </a:r>
            <a:endParaRPr lang="en-GB" sz="2400" b="1" dirty="0">
              <a:latin typeface="+mn-lt"/>
              <a:cs typeface="Arial" pitchFamily="34" charset="0"/>
            </a:endParaRPr>
          </a:p>
        </p:txBody>
      </p:sp>
      <p:sp>
        <p:nvSpPr>
          <p:cNvPr id="3" name="Subtitle 2"/>
          <p:cNvSpPr>
            <a:spLocks noGrp="1"/>
          </p:cNvSpPr>
          <p:nvPr>
            <p:ph idx="1"/>
          </p:nvPr>
        </p:nvSpPr>
        <p:spPr>
          <a:xfrm>
            <a:off x="457200" y="1600200"/>
            <a:ext cx="7620000" cy="4349080"/>
          </a:xfrm>
        </p:spPr>
        <p:txBody>
          <a:bodyPr>
            <a:normAutofit/>
          </a:bodyPr>
          <a:lstStyle/>
          <a:p>
            <a:pPr marL="0" indent="0">
              <a:buNone/>
            </a:pPr>
            <a:r>
              <a:rPr lang="en-GB" sz="1600" b="1" dirty="0"/>
              <a:t>To provide clear information to those running the business to enable them to -</a:t>
            </a:r>
            <a:endParaRPr lang="en-GB" sz="1600" dirty="0"/>
          </a:p>
          <a:p>
            <a:pPr marL="0" indent="0">
              <a:buNone/>
            </a:pPr>
            <a:endParaRPr lang="en-GB" sz="1600" dirty="0" smtClean="0"/>
          </a:p>
          <a:p>
            <a:pPr marL="285750" indent="-285750">
              <a:buFont typeface="Wingdings" pitchFamily="2" charset="2"/>
              <a:buChar char="q"/>
            </a:pPr>
            <a:r>
              <a:rPr lang="en-GB" sz="1600" dirty="0" smtClean="0"/>
              <a:t>Know </a:t>
            </a:r>
            <a:r>
              <a:rPr lang="en-GB" sz="1600" dirty="0"/>
              <a:t>what is happening / will happen in the business </a:t>
            </a:r>
            <a:endParaRPr lang="en-GB" sz="1600" dirty="0" smtClean="0"/>
          </a:p>
          <a:p>
            <a:pPr marL="285750" indent="-285750">
              <a:buFont typeface="Wingdings" pitchFamily="2" charset="2"/>
              <a:buChar char="q"/>
            </a:pPr>
            <a:endParaRPr lang="en-GB" sz="1600" dirty="0"/>
          </a:p>
          <a:p>
            <a:pPr marL="285750" indent="-285750">
              <a:buFont typeface="Wingdings" pitchFamily="2" charset="2"/>
              <a:buChar char="q"/>
            </a:pPr>
            <a:r>
              <a:rPr lang="en-GB" sz="1600" dirty="0" smtClean="0"/>
              <a:t>Make </a:t>
            </a:r>
            <a:r>
              <a:rPr lang="en-GB" sz="1600" dirty="0"/>
              <a:t>decisions based on sound </a:t>
            </a:r>
            <a:r>
              <a:rPr lang="en-GB" sz="1600" dirty="0" smtClean="0"/>
              <a:t>knowledge</a:t>
            </a:r>
          </a:p>
          <a:p>
            <a:pPr marL="0" indent="0">
              <a:buNone/>
            </a:pPr>
            <a:endParaRPr lang="en-GB" sz="1600" dirty="0" smtClean="0"/>
          </a:p>
          <a:p>
            <a:pPr marL="285750" indent="-285750">
              <a:buFont typeface="Wingdings" pitchFamily="2" charset="2"/>
              <a:buChar char="q"/>
            </a:pPr>
            <a:r>
              <a:rPr lang="en-GB" sz="1600" dirty="0" smtClean="0"/>
              <a:t>Manage </a:t>
            </a:r>
            <a:r>
              <a:rPr lang="en-GB" sz="1600" b="1" dirty="0" smtClean="0"/>
              <a:t>performance</a:t>
            </a:r>
          </a:p>
          <a:p>
            <a:pPr marL="0" indent="0">
              <a:buNone/>
            </a:pPr>
            <a:endParaRPr lang="en-GB" sz="1600" b="1" dirty="0"/>
          </a:p>
          <a:p>
            <a:pPr marL="285750" indent="-285750">
              <a:buFont typeface="Wingdings" pitchFamily="2" charset="2"/>
              <a:buChar char="q"/>
            </a:pPr>
            <a:r>
              <a:rPr lang="en-GB" sz="1600" dirty="0" smtClean="0"/>
              <a:t>Take </a:t>
            </a:r>
            <a:r>
              <a:rPr lang="en-GB" sz="1600" dirty="0"/>
              <a:t>effective </a:t>
            </a:r>
            <a:r>
              <a:rPr lang="en-GB" sz="1600" b="1" dirty="0" smtClean="0"/>
              <a:t>action</a:t>
            </a:r>
          </a:p>
          <a:p>
            <a:pPr marL="0" indent="0">
              <a:buNone/>
            </a:pPr>
            <a:endParaRPr lang="en-GB" sz="1600" b="1" dirty="0"/>
          </a:p>
          <a:p>
            <a:pPr marL="0" indent="0">
              <a:buNone/>
            </a:pPr>
            <a:endParaRPr lang="en-GB" sz="1600" b="1" i="1" dirty="0" smtClean="0"/>
          </a:p>
          <a:p>
            <a:pPr marL="0" indent="0">
              <a:buNone/>
            </a:pPr>
            <a:r>
              <a:rPr lang="en-GB" sz="1600" b="1" i="1" dirty="0" smtClean="0"/>
              <a:t>“</a:t>
            </a:r>
            <a:r>
              <a:rPr lang="en-GB" sz="1600" b="1" i="1" dirty="0"/>
              <a:t>If you cannot measure it, then you will not be able to manage it” </a:t>
            </a:r>
          </a:p>
          <a:p>
            <a:pPr marL="0" indent="0">
              <a:buNone/>
            </a:pPr>
            <a:endParaRPr lang="en-GB" sz="1600" dirty="0" smtClean="0"/>
          </a:p>
          <a:p>
            <a:pPr>
              <a:buFont typeface="Arial" pitchFamily="34" charset="0"/>
              <a:buChar char="•"/>
            </a:pPr>
            <a:endParaRPr lang="en-GB" dirty="0" smtClean="0"/>
          </a:p>
          <a:p>
            <a:pPr>
              <a:buFont typeface="Arial" pitchFamily="34" charset="0"/>
              <a:buChar char="•"/>
            </a:pPr>
            <a:endParaRPr lang="en-GB" dirty="0"/>
          </a:p>
        </p:txBody>
      </p:sp>
      <p:sp>
        <p:nvSpPr>
          <p:cNvPr id="4" name="TextBox 3"/>
          <p:cNvSpPr txBox="1"/>
          <p:nvPr/>
        </p:nvSpPr>
        <p:spPr>
          <a:xfrm>
            <a:off x="2612899" y="6130170"/>
            <a:ext cx="2952328"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25206904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4638"/>
            <a:ext cx="8075239" cy="1143000"/>
          </a:xfrm>
        </p:spPr>
        <p:txBody>
          <a:bodyPr>
            <a:normAutofit/>
          </a:bodyPr>
          <a:lstStyle/>
          <a:p>
            <a:pPr algn="l"/>
            <a:r>
              <a:rPr lang="en-GB" sz="2400" dirty="0">
                <a:latin typeface="Arial" pitchFamily="34" charset="0"/>
                <a:cs typeface="Arial" pitchFamily="34" charset="0"/>
              </a:rPr>
              <a:t>Financial measurement and reporting</a:t>
            </a:r>
          </a:p>
        </p:txBody>
      </p:sp>
      <p:sp>
        <p:nvSpPr>
          <p:cNvPr id="3" name="Subtitle 2"/>
          <p:cNvSpPr>
            <a:spLocks noGrp="1"/>
          </p:cNvSpPr>
          <p:nvPr>
            <p:ph idx="1"/>
          </p:nvPr>
        </p:nvSpPr>
        <p:spPr/>
        <p:txBody>
          <a:bodyPr>
            <a:normAutofit/>
          </a:bodyPr>
          <a:lstStyle/>
          <a:p>
            <a:pPr marL="0" indent="0">
              <a:buNone/>
            </a:pPr>
            <a:endParaRPr lang="en-GB" sz="2400" dirty="0" smtClean="0"/>
          </a:p>
          <a:p>
            <a:pPr marL="0" indent="0">
              <a:buNone/>
            </a:pPr>
            <a:r>
              <a:rPr lang="en-GB" sz="2400" dirty="0" smtClean="0"/>
              <a:t>Creates </a:t>
            </a:r>
            <a:r>
              <a:rPr lang="en-GB" sz="2400" b="1" dirty="0" smtClean="0"/>
              <a:t>Knowledge</a:t>
            </a:r>
          </a:p>
          <a:p>
            <a:pPr marL="0" indent="0">
              <a:buNone/>
            </a:pPr>
            <a:r>
              <a:rPr lang="en-GB" sz="2400" dirty="0" smtClean="0"/>
              <a:t>Manages </a:t>
            </a:r>
            <a:r>
              <a:rPr lang="en-GB" sz="2400" b="1" dirty="0" smtClean="0"/>
              <a:t>Risks</a:t>
            </a:r>
          </a:p>
          <a:p>
            <a:pPr marL="0" indent="0">
              <a:buNone/>
            </a:pPr>
            <a:endParaRPr lang="en-GB" dirty="0"/>
          </a:p>
          <a:p>
            <a:pPr>
              <a:buFont typeface="Arial" pitchFamily="34" charset="0"/>
              <a:buChar char="•"/>
            </a:pPr>
            <a:endParaRPr lang="en-GB" dirty="0" smtClean="0"/>
          </a:p>
          <a:p>
            <a:pPr>
              <a:buFont typeface="Arial" pitchFamily="34" charset="0"/>
              <a:buChar char="•"/>
            </a:pPr>
            <a:endParaRPr lang="en-GB" dirty="0"/>
          </a:p>
        </p:txBody>
      </p:sp>
      <p:grpSp>
        <p:nvGrpSpPr>
          <p:cNvPr id="7" name="Group 3"/>
          <p:cNvGrpSpPr>
            <a:grpSpLocks/>
          </p:cNvGrpSpPr>
          <p:nvPr/>
        </p:nvGrpSpPr>
        <p:grpSpPr bwMode="auto">
          <a:xfrm>
            <a:off x="2915815" y="2348880"/>
            <a:ext cx="4752529" cy="3024336"/>
            <a:chOff x="1299" y="973"/>
            <a:chExt cx="4092" cy="2723"/>
          </a:xfrm>
        </p:grpSpPr>
        <p:sp>
          <p:nvSpPr>
            <p:cNvPr id="8" name="Text Box 4"/>
            <p:cNvSpPr txBox="1">
              <a:spLocks noChangeArrowheads="1"/>
            </p:cNvSpPr>
            <p:nvPr/>
          </p:nvSpPr>
          <p:spPr bwMode="auto">
            <a:xfrm>
              <a:off x="1343" y="1919"/>
              <a:ext cx="1379" cy="5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spcBef>
                  <a:spcPct val="50000"/>
                </a:spcBef>
              </a:pPr>
              <a:r>
                <a:rPr lang="en-GB" dirty="0" smtClean="0">
                  <a:latin typeface="Century725 BT"/>
                </a:rPr>
                <a:t>Risk management</a:t>
              </a:r>
              <a:endParaRPr lang="en-GB" dirty="0">
                <a:latin typeface="Century725 BT"/>
              </a:endParaRPr>
            </a:p>
          </p:txBody>
        </p:sp>
        <p:sp>
          <p:nvSpPr>
            <p:cNvPr id="9" name="Text Box 5"/>
            <p:cNvSpPr txBox="1">
              <a:spLocks noChangeArrowheads="1"/>
            </p:cNvSpPr>
            <p:nvPr/>
          </p:nvSpPr>
          <p:spPr bwMode="auto">
            <a:xfrm>
              <a:off x="3953" y="1893"/>
              <a:ext cx="1379" cy="7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a:spcBef>
                  <a:spcPct val="50000"/>
                </a:spcBef>
              </a:pPr>
              <a:r>
                <a:rPr lang="en-GB" dirty="0">
                  <a:latin typeface="Century725 BT"/>
                </a:rPr>
                <a:t>Knowledge</a:t>
              </a:r>
            </a:p>
            <a:p>
              <a:pPr algn="ctr">
                <a:spcBef>
                  <a:spcPct val="50000"/>
                </a:spcBef>
              </a:pPr>
              <a:r>
                <a:rPr lang="en-GB" dirty="0">
                  <a:latin typeface="Century725 BT"/>
                </a:rPr>
                <a:t>Management</a:t>
              </a:r>
            </a:p>
          </p:txBody>
        </p:sp>
        <p:sp>
          <p:nvSpPr>
            <p:cNvPr id="10" name="AutoShape 6"/>
            <p:cNvSpPr>
              <a:spLocks noChangeArrowheads="1"/>
            </p:cNvSpPr>
            <p:nvPr/>
          </p:nvSpPr>
          <p:spPr bwMode="auto">
            <a:xfrm>
              <a:off x="1529" y="973"/>
              <a:ext cx="3862" cy="896"/>
            </a:xfrm>
            <a:prstGeom prst="curvedDownArrow">
              <a:avLst>
                <a:gd name="adj1" fmla="val 86205"/>
                <a:gd name="adj2" fmla="val 172411"/>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 name="AutoShape 7"/>
            <p:cNvSpPr>
              <a:spLocks noChangeArrowheads="1"/>
            </p:cNvSpPr>
            <p:nvPr/>
          </p:nvSpPr>
          <p:spPr bwMode="auto">
            <a:xfrm flipH="1" flipV="1">
              <a:off x="1299" y="2628"/>
              <a:ext cx="3729" cy="1068"/>
            </a:xfrm>
            <a:prstGeom prst="curvedDownArrow">
              <a:avLst>
                <a:gd name="adj1" fmla="val 69831"/>
                <a:gd name="adj2" fmla="val 139663"/>
                <a:gd name="adj3" fmla="val 33333"/>
              </a:avLst>
            </a:prstGeom>
            <a:solidFill>
              <a:srgbClr val="6300B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2" name="TextBox 11"/>
          <p:cNvSpPr txBox="1"/>
          <p:nvPr/>
        </p:nvSpPr>
        <p:spPr>
          <a:xfrm>
            <a:off x="2612899" y="6130170"/>
            <a:ext cx="2952328"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4223372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47247" cy="1143000"/>
          </a:xfrm>
        </p:spPr>
        <p:txBody>
          <a:bodyPr>
            <a:normAutofit/>
          </a:bodyPr>
          <a:lstStyle/>
          <a:p>
            <a:pPr algn="l"/>
            <a:r>
              <a:rPr lang="en-GB" sz="2400" b="1" dirty="0" smtClean="0">
                <a:latin typeface="+mn-lt"/>
                <a:cs typeface="Arial" pitchFamily="34" charset="0"/>
              </a:rPr>
              <a:t>Financial measurement and reporting</a:t>
            </a:r>
            <a:endParaRPr lang="en-GB" sz="2400" b="1" dirty="0">
              <a:latin typeface="+mn-lt"/>
              <a:cs typeface="Arial" pitchFamily="34" charset="0"/>
            </a:endParaRPr>
          </a:p>
        </p:txBody>
      </p:sp>
      <p:sp>
        <p:nvSpPr>
          <p:cNvPr id="3" name="Subtitle 2"/>
          <p:cNvSpPr>
            <a:spLocks noGrp="1"/>
          </p:cNvSpPr>
          <p:nvPr>
            <p:ph idx="1"/>
          </p:nvPr>
        </p:nvSpPr>
        <p:spPr>
          <a:xfrm>
            <a:off x="457200" y="1600200"/>
            <a:ext cx="7620000" cy="4529970"/>
          </a:xfrm>
        </p:spPr>
        <p:txBody>
          <a:bodyPr>
            <a:normAutofit/>
          </a:bodyPr>
          <a:lstStyle/>
          <a:p>
            <a:pPr marL="0" indent="0">
              <a:buNone/>
            </a:pPr>
            <a:endParaRPr lang="en-GB" sz="1800" dirty="0" smtClean="0"/>
          </a:p>
          <a:p>
            <a:pPr marL="285750" indent="-285750">
              <a:buFont typeface="Wingdings" pitchFamily="2" charset="2"/>
              <a:buChar char="q"/>
            </a:pPr>
            <a:r>
              <a:rPr lang="en-GB" sz="1800" dirty="0" smtClean="0"/>
              <a:t>Are your law firm clients </a:t>
            </a:r>
            <a:r>
              <a:rPr lang="en-GB" sz="1800" dirty="0"/>
              <a:t>measuring what matters</a:t>
            </a:r>
            <a:r>
              <a:rPr lang="en-GB" sz="1800" dirty="0" smtClean="0"/>
              <a:t>?</a:t>
            </a:r>
          </a:p>
          <a:p>
            <a:pPr marL="0" indent="0">
              <a:buNone/>
            </a:pPr>
            <a:endParaRPr lang="en-GB" sz="1800" dirty="0" smtClean="0"/>
          </a:p>
          <a:p>
            <a:pPr marL="285750" indent="-285750">
              <a:buFont typeface="Wingdings" pitchFamily="2" charset="2"/>
              <a:buChar char="q"/>
            </a:pPr>
            <a:r>
              <a:rPr lang="en-GB" sz="1800" dirty="0" smtClean="0"/>
              <a:t>Are they reporting on what matters?</a:t>
            </a:r>
          </a:p>
          <a:p>
            <a:pPr marL="0" indent="0">
              <a:buNone/>
            </a:pPr>
            <a:endParaRPr lang="en-GB" sz="1800" dirty="0"/>
          </a:p>
          <a:p>
            <a:pPr marL="285750" indent="-285750">
              <a:buFont typeface="Wingdings" pitchFamily="2" charset="2"/>
              <a:buChar char="q"/>
            </a:pPr>
            <a:r>
              <a:rPr lang="en-GB" sz="1800" b="1" dirty="0" smtClean="0"/>
              <a:t>Is their financial measurement and reporting helping them or preventing them achieving  their financial objectives?</a:t>
            </a:r>
          </a:p>
          <a:p>
            <a:pPr marL="0" indent="0">
              <a:buNone/>
            </a:pPr>
            <a:endParaRPr lang="en-GB" sz="1800" dirty="0"/>
          </a:p>
          <a:p>
            <a:pPr>
              <a:buFont typeface="Arial" pitchFamily="34" charset="0"/>
              <a:buChar char="•"/>
            </a:pPr>
            <a:endParaRPr lang="en-GB" dirty="0" smtClean="0"/>
          </a:p>
          <a:p>
            <a:pPr marL="0" indent="0">
              <a:buNone/>
            </a:pPr>
            <a:endParaRPr lang="en-GB" dirty="0"/>
          </a:p>
          <a:p>
            <a:pPr>
              <a:buFont typeface="Arial" pitchFamily="34" charset="0"/>
              <a:buChar char="•"/>
            </a:pPr>
            <a:endParaRPr lang="en-GB" dirty="0" smtClean="0"/>
          </a:p>
          <a:p>
            <a:pPr>
              <a:buFont typeface="Arial" pitchFamily="34" charset="0"/>
              <a:buChar char="•"/>
            </a:pPr>
            <a:endParaRPr lang="en-GB" dirty="0"/>
          </a:p>
        </p:txBody>
      </p:sp>
      <p:sp>
        <p:nvSpPr>
          <p:cNvPr id="4" name="TextBox 3"/>
          <p:cNvSpPr txBox="1"/>
          <p:nvPr/>
        </p:nvSpPr>
        <p:spPr>
          <a:xfrm>
            <a:off x="2612899" y="6130170"/>
            <a:ext cx="2952328"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30862474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5" cy="1143000"/>
          </a:xfrm>
        </p:spPr>
        <p:txBody>
          <a:bodyPr>
            <a:normAutofit/>
          </a:bodyPr>
          <a:lstStyle/>
          <a:p>
            <a:pPr algn="l"/>
            <a:r>
              <a:rPr lang="en-GB" sz="2400" b="1" dirty="0" smtClean="0">
                <a:latin typeface="Arial" pitchFamily="34" charset="0"/>
                <a:cs typeface="Arial" pitchFamily="34" charset="0"/>
              </a:rPr>
              <a:t>Some questions </a:t>
            </a:r>
            <a:endParaRPr lang="en-GB" sz="2400" b="1" dirty="0">
              <a:latin typeface="Arial" pitchFamily="34" charset="0"/>
              <a:cs typeface="Arial" pitchFamily="34" charset="0"/>
            </a:endParaRPr>
          </a:p>
        </p:txBody>
      </p:sp>
      <p:sp>
        <p:nvSpPr>
          <p:cNvPr id="3" name="Subtitle 2"/>
          <p:cNvSpPr>
            <a:spLocks noGrp="1"/>
          </p:cNvSpPr>
          <p:nvPr>
            <p:ph idx="1"/>
          </p:nvPr>
        </p:nvSpPr>
        <p:spPr>
          <a:xfrm>
            <a:off x="457200" y="1600200"/>
            <a:ext cx="7620000" cy="4277072"/>
          </a:xfrm>
        </p:spPr>
        <p:txBody>
          <a:bodyPr>
            <a:normAutofit/>
          </a:bodyPr>
          <a:lstStyle/>
          <a:p>
            <a:pPr marL="285750" indent="-285750">
              <a:buFont typeface="Wingdings" pitchFamily="2" charset="2"/>
              <a:buChar char="q"/>
            </a:pPr>
            <a:r>
              <a:rPr lang="en-GB" sz="1800" dirty="0" smtClean="0"/>
              <a:t>Do your law firm clients produce financial data or information? </a:t>
            </a:r>
          </a:p>
          <a:p>
            <a:pPr marL="0" indent="0">
              <a:buNone/>
            </a:pPr>
            <a:endParaRPr lang="en-GB" sz="1800" dirty="0"/>
          </a:p>
          <a:p>
            <a:pPr marL="285750" indent="-285750">
              <a:buFont typeface="Wingdings" pitchFamily="2" charset="2"/>
              <a:buChar char="q"/>
            </a:pPr>
            <a:r>
              <a:rPr lang="en-GB" sz="1800" dirty="0" smtClean="0"/>
              <a:t>Do they use the financial information they produce? </a:t>
            </a:r>
          </a:p>
          <a:p>
            <a:pPr marL="0" indent="0">
              <a:buNone/>
            </a:pPr>
            <a:r>
              <a:rPr lang="en-GB" sz="1800" dirty="0" smtClean="0"/>
              <a:t>If not then why measure it / report it?</a:t>
            </a:r>
          </a:p>
          <a:p>
            <a:pPr marL="0" indent="0">
              <a:buNone/>
            </a:pPr>
            <a:endParaRPr lang="en-GB" sz="1800" dirty="0"/>
          </a:p>
          <a:p>
            <a:pPr marL="285750" indent="-285750">
              <a:buFont typeface="Wingdings" pitchFamily="2" charset="2"/>
              <a:buChar char="q"/>
            </a:pPr>
            <a:r>
              <a:rPr lang="en-GB" sz="1800" dirty="0" smtClean="0"/>
              <a:t>Do they measure what needs to be measured in order to run their businesses –</a:t>
            </a:r>
          </a:p>
          <a:p>
            <a:pPr>
              <a:buFontTx/>
              <a:buChar char="-"/>
            </a:pPr>
            <a:r>
              <a:rPr lang="en-GB" sz="1800" dirty="0" smtClean="0"/>
              <a:t>More effectively?</a:t>
            </a:r>
          </a:p>
          <a:p>
            <a:pPr>
              <a:buFontTx/>
              <a:buChar char="-"/>
            </a:pPr>
            <a:r>
              <a:rPr lang="en-GB" sz="1800" dirty="0" smtClean="0"/>
              <a:t>More profitably?</a:t>
            </a:r>
          </a:p>
          <a:p>
            <a:pPr>
              <a:buFontTx/>
              <a:buChar char="-"/>
            </a:pPr>
            <a:r>
              <a:rPr lang="en-GB" sz="1800" dirty="0" smtClean="0"/>
              <a:t>To generate more cash?</a:t>
            </a:r>
          </a:p>
          <a:p>
            <a:pPr marL="0" indent="0">
              <a:buNone/>
            </a:pPr>
            <a:endParaRPr lang="en-GB" dirty="0"/>
          </a:p>
          <a:p>
            <a:pPr>
              <a:buFont typeface="Arial" pitchFamily="34" charset="0"/>
              <a:buChar char="•"/>
            </a:pPr>
            <a:endParaRPr lang="en-GB" dirty="0" smtClean="0"/>
          </a:p>
          <a:p>
            <a:pPr>
              <a:buFont typeface="Arial" pitchFamily="34" charset="0"/>
              <a:buChar char="•"/>
            </a:pPr>
            <a:endParaRPr lang="en-GB" dirty="0"/>
          </a:p>
        </p:txBody>
      </p:sp>
      <p:sp>
        <p:nvSpPr>
          <p:cNvPr id="4" name="TextBox 3"/>
          <p:cNvSpPr txBox="1"/>
          <p:nvPr/>
        </p:nvSpPr>
        <p:spPr>
          <a:xfrm>
            <a:off x="2612899" y="6130170"/>
            <a:ext cx="2952328"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24072371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3"/>
          <p:cNvSpPr txBox="1">
            <a:spLocks noGrp="1"/>
          </p:cNvSpPr>
          <p:nvPr/>
        </p:nvSpPr>
        <p:spPr bwMode="auto">
          <a:xfrm>
            <a:off x="3105193" y="6248400"/>
            <a:ext cx="2895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sz="1400" dirty="0">
                <a:solidFill>
                  <a:schemeClr val="tx2"/>
                </a:solidFill>
                <a:latin typeface="Tahoma" pitchFamily="34" charset="0"/>
              </a:rPr>
              <a:t>PETER SCOTT CONSULTING</a:t>
            </a:r>
          </a:p>
        </p:txBody>
      </p:sp>
      <p:sp>
        <p:nvSpPr>
          <p:cNvPr id="3075" name="Text Box 2"/>
          <p:cNvSpPr txBox="1">
            <a:spLocks noChangeArrowheads="1"/>
          </p:cNvSpPr>
          <p:nvPr/>
        </p:nvSpPr>
        <p:spPr bwMode="auto">
          <a:xfrm>
            <a:off x="1981200" y="2514600"/>
            <a:ext cx="17526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sz="2400">
                <a:solidFill>
                  <a:srgbClr val="000099"/>
                </a:solidFill>
              </a:rPr>
              <a:t>Instructions</a:t>
            </a:r>
          </a:p>
        </p:txBody>
      </p:sp>
      <p:sp>
        <p:nvSpPr>
          <p:cNvPr id="3076" name="Text Box 3"/>
          <p:cNvSpPr txBox="1">
            <a:spLocks noChangeArrowheads="1"/>
          </p:cNvSpPr>
          <p:nvPr/>
        </p:nvSpPr>
        <p:spPr bwMode="auto">
          <a:xfrm>
            <a:off x="5410200" y="2514600"/>
            <a:ext cx="16764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sz="2400">
                <a:solidFill>
                  <a:srgbClr val="000099"/>
                </a:solidFill>
              </a:rPr>
              <a:t>W.I.P</a:t>
            </a:r>
          </a:p>
        </p:txBody>
      </p:sp>
      <p:sp>
        <p:nvSpPr>
          <p:cNvPr id="3077" name="Text Box 4"/>
          <p:cNvSpPr txBox="1">
            <a:spLocks noChangeArrowheads="1"/>
          </p:cNvSpPr>
          <p:nvPr/>
        </p:nvSpPr>
        <p:spPr bwMode="auto">
          <a:xfrm>
            <a:off x="1981200" y="4876800"/>
            <a:ext cx="16764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sz="2400">
                <a:solidFill>
                  <a:srgbClr val="000099"/>
                </a:solidFill>
              </a:rPr>
              <a:t>Cash</a:t>
            </a:r>
          </a:p>
        </p:txBody>
      </p:sp>
      <p:sp>
        <p:nvSpPr>
          <p:cNvPr id="3078" name="Text Box 5"/>
          <p:cNvSpPr txBox="1">
            <a:spLocks noChangeArrowheads="1"/>
          </p:cNvSpPr>
          <p:nvPr/>
        </p:nvSpPr>
        <p:spPr bwMode="auto">
          <a:xfrm>
            <a:off x="5334000" y="4876800"/>
            <a:ext cx="1676400" cy="460375"/>
          </a:xfrm>
          <a:prstGeom prst="rect">
            <a:avLst/>
          </a:prstGeom>
          <a:noFill/>
          <a:ln w="317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sz="2400">
                <a:solidFill>
                  <a:srgbClr val="000099"/>
                </a:solidFill>
              </a:rPr>
              <a:t>Debtors</a:t>
            </a:r>
          </a:p>
        </p:txBody>
      </p:sp>
      <p:sp>
        <p:nvSpPr>
          <p:cNvPr id="3079" name="AutoShape 6"/>
          <p:cNvSpPr>
            <a:spLocks noChangeArrowheads="1"/>
          </p:cNvSpPr>
          <p:nvPr/>
        </p:nvSpPr>
        <p:spPr bwMode="auto">
          <a:xfrm>
            <a:off x="3962400" y="2667000"/>
            <a:ext cx="1219200" cy="228600"/>
          </a:xfrm>
          <a:prstGeom prst="rightArrow">
            <a:avLst>
              <a:gd name="adj1" fmla="val 50000"/>
              <a:gd name="adj2" fmla="val 133333"/>
            </a:avLst>
          </a:prstGeom>
          <a:solidFill>
            <a:schemeClr val="accent1"/>
          </a:solidFill>
          <a:ln w="9525">
            <a:solidFill>
              <a:schemeClr val="tx1"/>
            </a:solidFill>
            <a:miter lim="800000"/>
            <a:headEnd/>
            <a:tailEnd/>
          </a:ln>
        </p:spPr>
        <p:txBody>
          <a:bodyPr wrap="none" anchor="ctr"/>
          <a:lstStyle/>
          <a:p>
            <a:r>
              <a:rPr lang="en-GB" sz="1200" b="1">
                <a:solidFill>
                  <a:srgbClr val="FF0000"/>
                </a:solidFill>
                <a:latin typeface="Tahoma" pitchFamily="34" charset="0"/>
              </a:rPr>
              <a:t>Work</a:t>
            </a:r>
            <a:r>
              <a:rPr lang="en-GB" sz="1200" b="1">
                <a:latin typeface="Tahoma" pitchFamily="34" charset="0"/>
              </a:rPr>
              <a:t> </a:t>
            </a:r>
            <a:endParaRPr lang="en-US" sz="1200" b="1">
              <a:latin typeface="Tahoma" pitchFamily="34" charset="0"/>
            </a:endParaRPr>
          </a:p>
        </p:txBody>
      </p:sp>
      <p:sp>
        <p:nvSpPr>
          <p:cNvPr id="3080" name="AutoShape 7"/>
          <p:cNvSpPr>
            <a:spLocks noChangeArrowheads="1"/>
          </p:cNvSpPr>
          <p:nvPr/>
        </p:nvSpPr>
        <p:spPr bwMode="auto">
          <a:xfrm>
            <a:off x="3810000" y="5029200"/>
            <a:ext cx="1371600" cy="228600"/>
          </a:xfrm>
          <a:prstGeom prst="leftArrow">
            <a:avLst>
              <a:gd name="adj1" fmla="val 50000"/>
              <a:gd name="adj2" fmla="val 150000"/>
            </a:avLst>
          </a:prstGeom>
          <a:solidFill>
            <a:schemeClr val="accent1"/>
          </a:solidFill>
          <a:ln w="9525">
            <a:solidFill>
              <a:schemeClr val="tx1"/>
            </a:solidFill>
            <a:miter lim="800000"/>
            <a:headEnd/>
            <a:tailEnd/>
          </a:ln>
        </p:spPr>
        <p:txBody>
          <a:bodyPr wrap="none" anchor="ctr"/>
          <a:lstStyle/>
          <a:p>
            <a:r>
              <a:rPr lang="en-GB" sz="1200" b="1">
                <a:solidFill>
                  <a:srgbClr val="FF0000"/>
                </a:solidFill>
                <a:latin typeface="Tahoma" pitchFamily="34" charset="0"/>
              </a:rPr>
              <a:t>payment</a:t>
            </a:r>
            <a:endParaRPr lang="en-US" sz="1200" b="1">
              <a:solidFill>
                <a:srgbClr val="FF0000"/>
              </a:solidFill>
              <a:latin typeface="Tahoma" pitchFamily="34" charset="0"/>
            </a:endParaRPr>
          </a:p>
        </p:txBody>
      </p:sp>
      <p:sp>
        <p:nvSpPr>
          <p:cNvPr id="3081" name="AutoShape 8"/>
          <p:cNvSpPr>
            <a:spLocks noChangeArrowheads="1"/>
          </p:cNvSpPr>
          <p:nvPr/>
        </p:nvSpPr>
        <p:spPr bwMode="auto">
          <a:xfrm>
            <a:off x="6096000" y="3276600"/>
            <a:ext cx="228600" cy="1371600"/>
          </a:xfrm>
          <a:prstGeom prst="downArrow">
            <a:avLst>
              <a:gd name="adj1" fmla="val 50000"/>
              <a:gd name="adj2" fmla="val 150000"/>
            </a:avLst>
          </a:prstGeom>
          <a:solidFill>
            <a:schemeClr val="accent1"/>
          </a:solidFill>
          <a:ln w="9525">
            <a:solidFill>
              <a:schemeClr val="tx1"/>
            </a:solidFill>
            <a:miter lim="800000"/>
            <a:headEnd/>
            <a:tailEnd/>
          </a:ln>
        </p:spPr>
        <p:txBody>
          <a:bodyPr wrap="none" anchor="ctr"/>
          <a:lstStyle/>
          <a:p>
            <a:r>
              <a:rPr lang="en-GB" sz="1200" b="1">
                <a:solidFill>
                  <a:srgbClr val="FF0000"/>
                </a:solidFill>
                <a:latin typeface="Tahoma" pitchFamily="34" charset="0"/>
              </a:rPr>
              <a:t>billing</a:t>
            </a:r>
            <a:endParaRPr lang="en-US" sz="1200" b="1">
              <a:solidFill>
                <a:srgbClr val="FF0000"/>
              </a:solidFill>
              <a:latin typeface="Tahoma" pitchFamily="34" charset="0"/>
            </a:endParaRPr>
          </a:p>
        </p:txBody>
      </p:sp>
      <p:sp>
        <p:nvSpPr>
          <p:cNvPr id="3082" name="Rectangle 9"/>
          <p:cNvSpPr>
            <a:spLocks noGrp="1" noChangeArrowheads="1"/>
          </p:cNvSpPr>
          <p:nvPr>
            <p:ph type="title" idx="4294967295"/>
          </p:nvPr>
        </p:nvSpPr>
        <p:spPr/>
        <p:txBody>
          <a:bodyPr anchor="b"/>
          <a:lstStyle/>
          <a:p>
            <a:pPr algn="l"/>
            <a:r>
              <a:rPr lang="en-GB" sz="2400" b="1" dirty="0" smtClean="0">
                <a:latin typeface="Calibri" pitchFamily="34" charset="0"/>
              </a:rPr>
              <a:t>Do your law firm clients understand </a:t>
            </a:r>
            <a:r>
              <a:rPr lang="en-GB" sz="2400" b="1" dirty="0">
                <a:latin typeface="Calibri" pitchFamily="34" charset="0"/>
              </a:rPr>
              <a:t>that cash management is a </a:t>
            </a:r>
            <a:r>
              <a:rPr lang="en-GB" sz="2400" b="1" dirty="0" smtClean="0">
                <a:latin typeface="Calibri" pitchFamily="34" charset="0"/>
              </a:rPr>
              <a:t>process which needs to be managed?</a:t>
            </a:r>
            <a:endParaRPr lang="en-GB" sz="2400" b="1" dirty="0">
              <a:latin typeface="Calibri" pitchFamily="34" charset="0"/>
            </a:endParaRPr>
          </a:p>
        </p:txBody>
      </p:sp>
    </p:spTree>
    <p:extLst>
      <p:ext uri="{BB962C8B-B14F-4D97-AF65-F5344CB8AC3E}">
        <p14:creationId xmlns:p14="http://schemas.microsoft.com/office/powerpoint/2010/main" val="41813558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2" name="Rectangle 4"/>
          <p:cNvSpPr>
            <a:spLocks noGrp="1" noChangeArrowheads="1"/>
          </p:cNvSpPr>
          <p:nvPr>
            <p:ph type="title"/>
          </p:nvPr>
        </p:nvSpPr>
        <p:spPr/>
        <p:txBody>
          <a:bodyPr>
            <a:normAutofit/>
          </a:bodyPr>
          <a:lstStyle/>
          <a:p>
            <a:pPr algn="l"/>
            <a:r>
              <a:rPr lang="en-US" sz="2800" b="1" dirty="0" smtClean="0">
                <a:latin typeface="+mn-lt"/>
              </a:rPr>
              <a:t>Financial education and training</a:t>
            </a:r>
            <a:endParaRPr lang="en-US" sz="2800" b="1" dirty="0">
              <a:latin typeface="+mn-lt"/>
            </a:endParaRPr>
          </a:p>
        </p:txBody>
      </p:sp>
      <p:sp>
        <p:nvSpPr>
          <p:cNvPr id="2" name="Content Placeholder 1"/>
          <p:cNvSpPr>
            <a:spLocks noGrp="1"/>
          </p:cNvSpPr>
          <p:nvPr>
            <p:ph idx="1"/>
          </p:nvPr>
        </p:nvSpPr>
        <p:spPr>
          <a:xfrm>
            <a:off x="457200" y="1600200"/>
            <a:ext cx="7620000" cy="4421088"/>
          </a:xfrm>
        </p:spPr>
        <p:txBody>
          <a:bodyPr>
            <a:normAutofit/>
          </a:bodyPr>
          <a:lstStyle/>
          <a:p>
            <a:pPr marL="0" indent="0">
              <a:buNone/>
            </a:pPr>
            <a:r>
              <a:rPr lang="en-GB" sz="1800" i="1" dirty="0" smtClean="0"/>
              <a:t>“I don’t have a clue about the financial reports I receive”</a:t>
            </a:r>
          </a:p>
          <a:p>
            <a:pPr marL="0" indent="0">
              <a:buNone/>
            </a:pPr>
            <a:endParaRPr lang="en-GB" sz="1800" i="1" dirty="0"/>
          </a:p>
          <a:p>
            <a:pPr marL="0" indent="0">
              <a:buNone/>
            </a:pPr>
            <a:endParaRPr lang="en-GB" sz="1800" dirty="0" smtClean="0">
              <a:latin typeface="Verdana" pitchFamily="34" charset="0"/>
            </a:endParaRPr>
          </a:p>
          <a:p>
            <a:pPr marL="0" indent="0">
              <a:buNone/>
            </a:pPr>
            <a:endParaRPr lang="en-GB" sz="1800" dirty="0" smtClean="0">
              <a:latin typeface="Verdana" pitchFamily="34" charset="0"/>
            </a:endParaRPr>
          </a:p>
          <a:p>
            <a:pPr marL="0" indent="0">
              <a:buNone/>
            </a:pPr>
            <a:r>
              <a:rPr lang="en-GB" sz="1800" dirty="0" smtClean="0"/>
              <a:t>Would </a:t>
            </a:r>
            <a:r>
              <a:rPr lang="en-GB" sz="1800" dirty="0"/>
              <a:t>a financial education programme for your </a:t>
            </a:r>
            <a:r>
              <a:rPr lang="en-GB" sz="1800" dirty="0" smtClean="0"/>
              <a:t>law firm clients help them to </a:t>
            </a:r>
            <a:r>
              <a:rPr lang="en-GB" sz="1800" dirty="0"/>
              <a:t>achieve desired outcomes?</a:t>
            </a:r>
            <a:br>
              <a:rPr lang="en-GB" sz="1800" dirty="0"/>
            </a:br>
            <a:r>
              <a:rPr lang="en-GB" sz="1800" dirty="0"/>
              <a:t/>
            </a:r>
            <a:br>
              <a:rPr lang="en-GB" sz="1800" dirty="0"/>
            </a:br>
            <a:r>
              <a:rPr lang="en-GB" sz="1800" dirty="0"/>
              <a:t/>
            </a:r>
            <a:br>
              <a:rPr lang="en-GB" sz="1800" dirty="0"/>
            </a:br>
            <a:r>
              <a:rPr lang="en-GB" sz="1800" dirty="0"/>
              <a:t>NB – training is a good way to demonstrate compliance</a:t>
            </a:r>
            <a:endParaRPr lang="en-GB" sz="1800" i="1" dirty="0" smtClean="0"/>
          </a:p>
          <a:p>
            <a:pPr marL="0" indent="0">
              <a:buNone/>
            </a:pPr>
            <a:endParaRPr lang="en-GB" sz="2800" i="1" dirty="0"/>
          </a:p>
          <a:p>
            <a:pPr marL="0" indent="0">
              <a:buNone/>
            </a:pPr>
            <a:endParaRPr lang="en-GB" sz="2800" i="1" dirty="0" smtClean="0"/>
          </a:p>
          <a:p>
            <a:pPr marL="0" indent="0">
              <a:buNone/>
            </a:pPr>
            <a:endParaRPr lang="en-GB" sz="2800" i="1" dirty="0"/>
          </a:p>
        </p:txBody>
      </p:sp>
      <p:sp>
        <p:nvSpPr>
          <p:cNvPr id="4" name="Footer Placeholder 3"/>
          <p:cNvSpPr>
            <a:spLocks noGrp="1"/>
          </p:cNvSpPr>
          <p:nvPr>
            <p:ph type="ftr" sz="quarter" idx="11"/>
          </p:nvPr>
        </p:nvSpPr>
        <p:spPr/>
        <p:txBody>
          <a:bodyPr/>
          <a:lstStyle/>
          <a:p>
            <a:r>
              <a:rPr lang="en-US" sz="1800" dirty="0">
                <a:solidFill>
                  <a:schemeClr val="tx2"/>
                </a:solidFill>
              </a:rPr>
              <a:t>PETER SCOTT CONSULTING</a:t>
            </a:r>
          </a:p>
        </p:txBody>
      </p:sp>
      <p:sp>
        <p:nvSpPr>
          <p:cNvPr id="5" name="TextBox 4"/>
          <p:cNvSpPr txBox="1"/>
          <p:nvPr/>
        </p:nvSpPr>
        <p:spPr>
          <a:xfrm>
            <a:off x="2612899" y="6130170"/>
            <a:ext cx="2952328"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15842159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ChangeArrowheads="1"/>
          </p:cNvSpPr>
          <p:nvPr>
            <p:ph type="title"/>
          </p:nvPr>
        </p:nvSpPr>
        <p:spPr/>
        <p:txBody>
          <a:bodyPr/>
          <a:lstStyle/>
          <a:p>
            <a:pPr algn="l"/>
            <a:r>
              <a:rPr lang="en-US" sz="3200" dirty="0" smtClean="0">
                <a:latin typeface="Calibri" pitchFamily="34" charset="0"/>
              </a:rPr>
              <a:t>Establish an </a:t>
            </a:r>
            <a:r>
              <a:rPr lang="en-US" sz="3200" b="1" dirty="0" smtClean="0">
                <a:latin typeface="Calibri" pitchFamily="34" charset="0"/>
              </a:rPr>
              <a:t>‘audit trail’</a:t>
            </a:r>
            <a:endParaRPr lang="en-US" sz="3200" b="1" dirty="0">
              <a:latin typeface="Calibri" pitchFamily="34" charset="0"/>
            </a:endParaRPr>
          </a:p>
        </p:txBody>
      </p:sp>
      <p:sp>
        <p:nvSpPr>
          <p:cNvPr id="2" name="Content Placeholder 1"/>
          <p:cNvSpPr>
            <a:spLocks noGrp="1"/>
          </p:cNvSpPr>
          <p:nvPr>
            <p:ph idx="1"/>
          </p:nvPr>
        </p:nvSpPr>
        <p:spPr>
          <a:xfrm>
            <a:off x="467544" y="1196752"/>
            <a:ext cx="7620000" cy="4968552"/>
          </a:xfrm>
        </p:spPr>
        <p:txBody>
          <a:bodyPr>
            <a:normAutofit/>
          </a:bodyPr>
          <a:lstStyle/>
          <a:p>
            <a:pPr marL="0" indent="0">
              <a:buNone/>
            </a:pPr>
            <a:r>
              <a:rPr lang="en-GB" sz="1800" i="1" dirty="0" smtClean="0">
                <a:solidFill>
                  <a:srgbClr val="FF0000"/>
                </a:solidFill>
              </a:rPr>
              <a:t>“If you cannot demonstrate compliance we may take regulatory action”</a:t>
            </a:r>
          </a:p>
          <a:p>
            <a:pPr marL="0" indent="0">
              <a:buNone/>
            </a:pPr>
            <a:endParaRPr lang="en-GB" sz="1800" i="1" dirty="0" smtClean="0">
              <a:solidFill>
                <a:srgbClr val="FF0000"/>
              </a:solidFill>
            </a:endParaRPr>
          </a:p>
          <a:p>
            <a:pPr marL="0" indent="0">
              <a:buNone/>
            </a:pPr>
            <a:r>
              <a:rPr lang="en-GB" sz="1800" dirty="0" smtClean="0"/>
              <a:t>Help your law firm clients to – </a:t>
            </a:r>
          </a:p>
          <a:p>
            <a:pPr marL="0" indent="0">
              <a:buNone/>
            </a:pPr>
            <a:endParaRPr lang="en-GB" sz="1800" dirty="0"/>
          </a:p>
          <a:p>
            <a:pPr>
              <a:buFont typeface="Wingdings" pitchFamily="2" charset="2"/>
              <a:buChar char="q"/>
            </a:pPr>
            <a:r>
              <a:rPr lang="en-GB" sz="1800" dirty="0" smtClean="0"/>
              <a:t>Measure what matters</a:t>
            </a:r>
          </a:p>
          <a:p>
            <a:pPr>
              <a:buFont typeface="Wingdings" pitchFamily="2" charset="2"/>
              <a:buChar char="q"/>
            </a:pPr>
            <a:endParaRPr lang="en-GB" sz="1800" dirty="0" smtClean="0"/>
          </a:p>
          <a:p>
            <a:pPr>
              <a:buFont typeface="Wingdings" pitchFamily="2" charset="2"/>
              <a:buChar char="q"/>
            </a:pPr>
            <a:r>
              <a:rPr lang="en-GB" sz="1800" dirty="0" smtClean="0"/>
              <a:t>Report effectively</a:t>
            </a:r>
          </a:p>
          <a:p>
            <a:pPr>
              <a:buFont typeface="Wingdings" pitchFamily="2" charset="2"/>
              <a:buChar char="q"/>
            </a:pPr>
            <a:endParaRPr lang="en-GB" sz="1800" dirty="0" smtClean="0"/>
          </a:p>
          <a:p>
            <a:pPr>
              <a:buFont typeface="Wingdings" pitchFamily="2" charset="2"/>
              <a:buChar char="q"/>
            </a:pPr>
            <a:r>
              <a:rPr lang="en-GB" sz="1800" dirty="0" smtClean="0"/>
              <a:t>Train their people</a:t>
            </a:r>
          </a:p>
          <a:p>
            <a:pPr>
              <a:buFont typeface="Wingdings" pitchFamily="2" charset="2"/>
              <a:buChar char="q"/>
            </a:pPr>
            <a:endParaRPr lang="en-GB" sz="1800" dirty="0" smtClean="0"/>
          </a:p>
          <a:p>
            <a:pPr>
              <a:buFont typeface="Wingdings" pitchFamily="2" charset="2"/>
              <a:buChar char="q"/>
            </a:pPr>
            <a:r>
              <a:rPr lang="en-GB" sz="1800" b="1" dirty="0" smtClean="0"/>
              <a:t>Take </a:t>
            </a:r>
            <a:r>
              <a:rPr lang="en-GB" sz="1800" b="1" dirty="0"/>
              <a:t>appropriate advice, act on it and </a:t>
            </a:r>
            <a:r>
              <a:rPr lang="en-GB" sz="1800" b="1" dirty="0" smtClean="0"/>
              <a:t>document </a:t>
            </a:r>
            <a:r>
              <a:rPr lang="en-GB" sz="1800" b="1" dirty="0"/>
              <a:t>it</a:t>
            </a:r>
          </a:p>
        </p:txBody>
      </p:sp>
      <p:sp>
        <p:nvSpPr>
          <p:cNvPr id="4" name="Footer Placeholder 3"/>
          <p:cNvSpPr>
            <a:spLocks noGrp="1"/>
          </p:cNvSpPr>
          <p:nvPr>
            <p:ph type="ftr" sz="quarter" idx="11"/>
          </p:nvPr>
        </p:nvSpPr>
        <p:spPr/>
        <p:txBody>
          <a:bodyPr/>
          <a:lstStyle/>
          <a:p>
            <a:r>
              <a:rPr lang="en-US" sz="1800" dirty="0">
                <a:solidFill>
                  <a:schemeClr val="tx2"/>
                </a:solidFill>
              </a:rPr>
              <a:t>PETER SCOTT CONSULTING</a:t>
            </a:r>
          </a:p>
        </p:txBody>
      </p:sp>
      <p:sp>
        <p:nvSpPr>
          <p:cNvPr id="6" name="TextBox 5"/>
          <p:cNvSpPr txBox="1"/>
          <p:nvPr/>
        </p:nvSpPr>
        <p:spPr>
          <a:xfrm>
            <a:off x="2612899" y="6130170"/>
            <a:ext cx="2952328"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24209157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27168" cy="4666530"/>
          </a:xfrm>
        </p:spPr>
        <p:txBody>
          <a:bodyPr>
            <a:normAutofit/>
          </a:bodyPr>
          <a:lstStyle/>
          <a:p>
            <a:r>
              <a:rPr lang="en-GB" sz="2800" dirty="0" smtClean="0">
                <a:solidFill>
                  <a:schemeClr val="tx1"/>
                </a:solidFill>
                <a:latin typeface="+mn-lt"/>
              </a:rPr>
              <a:t>How are you going to help your law firm clients to maintain  their financial stability ? </a:t>
            </a:r>
            <a:r>
              <a:rPr lang="en-GB" sz="3600" dirty="0" smtClean="0">
                <a:solidFill>
                  <a:schemeClr val="tx1"/>
                </a:solidFill>
                <a:latin typeface="+mn-lt"/>
              </a:rPr>
              <a:t/>
            </a:r>
            <a:br>
              <a:rPr lang="en-GB" sz="3600" dirty="0" smtClean="0">
                <a:solidFill>
                  <a:schemeClr val="tx1"/>
                </a:solidFill>
                <a:latin typeface="+mn-lt"/>
              </a:rPr>
            </a:br>
            <a:r>
              <a:rPr lang="en-GB" sz="3600" dirty="0" smtClean="0">
                <a:solidFill>
                  <a:schemeClr val="tx1"/>
                </a:solidFill>
                <a:latin typeface="+mn-lt"/>
              </a:rPr>
              <a:t>     </a:t>
            </a:r>
            <a:br>
              <a:rPr lang="en-GB" sz="3600" dirty="0" smtClean="0">
                <a:solidFill>
                  <a:schemeClr val="tx1"/>
                </a:solidFill>
                <a:latin typeface="+mn-lt"/>
              </a:rPr>
            </a:br>
            <a:r>
              <a:rPr lang="en-GB" sz="3600" dirty="0">
                <a:solidFill>
                  <a:schemeClr val="tx1"/>
                </a:solidFill>
                <a:latin typeface="+mn-lt"/>
              </a:rPr>
              <a:t/>
            </a:r>
            <a:br>
              <a:rPr lang="en-GB" sz="3600" dirty="0">
                <a:solidFill>
                  <a:schemeClr val="tx1"/>
                </a:solidFill>
                <a:latin typeface="+mn-lt"/>
              </a:rPr>
            </a:br>
            <a:r>
              <a:rPr lang="en-GB" sz="3600" dirty="0" smtClean="0">
                <a:solidFill>
                  <a:schemeClr val="tx1"/>
                </a:solidFill>
                <a:latin typeface="+mn-lt"/>
              </a:rPr>
              <a:t>Any questions? </a:t>
            </a:r>
            <a:endParaRPr lang="en-GB" sz="3600" dirty="0">
              <a:solidFill>
                <a:schemeClr val="tx1"/>
              </a:solidFill>
              <a:latin typeface="+mn-lt"/>
            </a:endParaRPr>
          </a:p>
        </p:txBody>
      </p:sp>
      <p:sp>
        <p:nvSpPr>
          <p:cNvPr id="3" name="TextBox 2"/>
          <p:cNvSpPr txBox="1"/>
          <p:nvPr/>
        </p:nvSpPr>
        <p:spPr>
          <a:xfrm>
            <a:off x="2612899" y="6130170"/>
            <a:ext cx="2952328"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512045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800" b="1" dirty="0" smtClean="0">
                <a:latin typeface="Arial" pitchFamily="34" charset="0"/>
                <a:cs typeface="Arial" pitchFamily="34" charset="0"/>
              </a:rPr>
              <a:t>The scope of our session today</a:t>
            </a:r>
            <a:endParaRPr lang="en-GB" sz="2800" b="1" dirty="0">
              <a:latin typeface="Arial" pitchFamily="34" charset="0"/>
              <a:cs typeface="Arial" pitchFamily="34" charset="0"/>
            </a:endParaRPr>
          </a:p>
        </p:txBody>
      </p:sp>
      <p:sp>
        <p:nvSpPr>
          <p:cNvPr id="3" name="Subtitle 2"/>
          <p:cNvSpPr>
            <a:spLocks noGrp="1"/>
          </p:cNvSpPr>
          <p:nvPr>
            <p:ph idx="1"/>
          </p:nvPr>
        </p:nvSpPr>
        <p:spPr/>
        <p:txBody>
          <a:bodyPr>
            <a:normAutofit/>
          </a:bodyPr>
          <a:lstStyle/>
          <a:p>
            <a:pPr marL="0" indent="0">
              <a:buNone/>
            </a:pPr>
            <a:r>
              <a:rPr lang="en-GB" sz="2000" dirty="0" smtClean="0"/>
              <a:t>Financial management has now become a compliance matter –</a:t>
            </a:r>
          </a:p>
          <a:p>
            <a:pPr marL="0" indent="0">
              <a:buNone/>
            </a:pPr>
            <a:endParaRPr lang="en-GB" sz="2000" dirty="0" smtClean="0"/>
          </a:p>
          <a:p>
            <a:pPr marL="0" indent="0">
              <a:buNone/>
            </a:pPr>
            <a:r>
              <a:rPr lang="en-GB" sz="2000" dirty="0" smtClean="0"/>
              <a:t>1. Understanding what is required under the SRA Code of Conduct</a:t>
            </a:r>
          </a:p>
          <a:p>
            <a:pPr marL="0" indent="0">
              <a:buNone/>
            </a:pPr>
            <a:endParaRPr lang="en-GB" sz="2000" dirty="0"/>
          </a:p>
          <a:p>
            <a:pPr marL="0" indent="0">
              <a:buNone/>
            </a:pPr>
            <a:r>
              <a:rPr lang="en-GB" sz="2000" dirty="0" smtClean="0"/>
              <a:t>2. Identifying and dealing with law firms’ priority financial management and stability challenges </a:t>
            </a:r>
          </a:p>
          <a:p>
            <a:pPr marL="0" indent="0">
              <a:buNone/>
            </a:pPr>
            <a:endParaRPr lang="en-GB" dirty="0" smtClean="0"/>
          </a:p>
          <a:p>
            <a:pPr marL="0" indent="0">
              <a:buNone/>
            </a:pPr>
            <a:endParaRPr lang="en-GB" dirty="0"/>
          </a:p>
          <a:p>
            <a:pPr>
              <a:buFont typeface="Arial" pitchFamily="34" charset="0"/>
              <a:buChar char="•"/>
            </a:pPr>
            <a:endParaRPr lang="en-GB" dirty="0" smtClean="0"/>
          </a:p>
          <a:p>
            <a:pPr>
              <a:buFont typeface="Arial" pitchFamily="34" charset="0"/>
              <a:buChar char="•"/>
            </a:pPr>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1924979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b="1" dirty="0">
                <a:latin typeface="+mn-lt"/>
                <a:cs typeface="Arial" pitchFamily="34" charset="0"/>
              </a:rPr>
              <a:t>Understanding the financial stability requirements of the SRA Code of Conduct</a:t>
            </a:r>
            <a:endParaRPr lang="en-GB" sz="2400" dirty="0">
              <a:latin typeface="+mn-lt"/>
            </a:endParaRPr>
          </a:p>
        </p:txBody>
      </p:sp>
      <p:sp>
        <p:nvSpPr>
          <p:cNvPr id="3" name="Content Placeholder 2"/>
          <p:cNvSpPr>
            <a:spLocks noGrp="1"/>
          </p:cNvSpPr>
          <p:nvPr>
            <p:ph idx="1"/>
          </p:nvPr>
        </p:nvSpPr>
        <p:spPr>
          <a:xfrm>
            <a:off x="457200" y="1556792"/>
            <a:ext cx="7620000" cy="4844008"/>
          </a:xfrm>
        </p:spPr>
        <p:txBody>
          <a:bodyPr>
            <a:normAutofit/>
          </a:bodyPr>
          <a:lstStyle/>
          <a:p>
            <a:pPr marL="114300" indent="0">
              <a:buNone/>
            </a:pPr>
            <a:r>
              <a:rPr lang="en-US" sz="1800" b="1" dirty="0"/>
              <a:t>SRA Principle 8</a:t>
            </a:r>
            <a:r>
              <a:rPr lang="en-US" sz="1800" dirty="0"/>
              <a:t> requires you to ‘run your business or carry out your role in the business effectively and in accordance with proper governance and sound financial and risk management principles</a:t>
            </a:r>
            <a:r>
              <a:rPr lang="en-US" sz="1800" dirty="0" smtClean="0"/>
              <a:t>’</a:t>
            </a:r>
          </a:p>
          <a:p>
            <a:endParaRPr lang="en-US" sz="1800" dirty="0"/>
          </a:p>
          <a:p>
            <a:pPr marL="0" indent="0">
              <a:buNone/>
            </a:pPr>
            <a:r>
              <a:rPr lang="en-GB" sz="1800" b="1" dirty="0" smtClean="0"/>
              <a:t> Outcome </a:t>
            </a:r>
            <a:r>
              <a:rPr lang="en-GB" sz="1800" b="1" dirty="0"/>
              <a:t>0(7.4) </a:t>
            </a:r>
            <a:r>
              <a:rPr lang="en-GB" sz="1800" b="1" dirty="0" smtClean="0"/>
              <a:t> </a:t>
            </a:r>
          </a:p>
          <a:p>
            <a:pPr marL="0" indent="0">
              <a:buNone/>
            </a:pPr>
            <a:r>
              <a:rPr lang="en-GB" sz="1800" dirty="0" smtClean="0"/>
              <a:t> “</a:t>
            </a:r>
            <a:r>
              <a:rPr lang="en-GB" sz="1800" dirty="0"/>
              <a:t>You maintain systems and controls for monitoring the financial stability of </a:t>
            </a:r>
            <a:r>
              <a:rPr lang="en-GB" sz="1800" dirty="0" smtClean="0"/>
              <a:t>  </a:t>
            </a:r>
          </a:p>
          <a:p>
            <a:pPr marL="0" indent="0">
              <a:buNone/>
            </a:pPr>
            <a:r>
              <a:rPr lang="en-GB" sz="1800" dirty="0" smtClean="0"/>
              <a:t>  your </a:t>
            </a:r>
            <a:r>
              <a:rPr lang="en-GB" sz="1800" dirty="0"/>
              <a:t>firm … and take steps to address issues identified” </a:t>
            </a:r>
            <a:endParaRPr lang="en-GB" sz="1800" dirty="0" smtClean="0"/>
          </a:p>
          <a:p>
            <a:pPr marL="0" indent="0">
              <a:buNone/>
            </a:pPr>
            <a:endParaRPr lang="en-GB" sz="1800" dirty="0"/>
          </a:p>
          <a:p>
            <a:pPr marL="0" indent="0">
              <a:buNone/>
            </a:pPr>
            <a:endParaRPr lang="en-GB" sz="1800" b="1" dirty="0" smtClean="0"/>
          </a:p>
          <a:p>
            <a:pPr marL="0" indent="0">
              <a:buNone/>
            </a:pPr>
            <a:r>
              <a:rPr lang="en-GB" sz="1800" b="1" dirty="0" smtClean="0"/>
              <a:t> Do </a:t>
            </a:r>
            <a:r>
              <a:rPr lang="en-GB" sz="1800" b="1" dirty="0"/>
              <a:t>your law firm clients have systems and controls in place for monitoring </a:t>
            </a:r>
            <a:r>
              <a:rPr lang="en-GB" sz="1800" b="1" dirty="0" smtClean="0"/>
              <a:t>  </a:t>
            </a:r>
          </a:p>
          <a:p>
            <a:pPr marL="0" indent="0">
              <a:buNone/>
            </a:pPr>
            <a:r>
              <a:rPr lang="en-GB" sz="1800" b="1" dirty="0" smtClean="0"/>
              <a:t> their </a:t>
            </a:r>
            <a:r>
              <a:rPr lang="en-GB" sz="1800" b="1" dirty="0"/>
              <a:t>financial stability?</a:t>
            </a:r>
          </a:p>
          <a:p>
            <a:pPr marL="0" indent="0">
              <a:buNone/>
            </a:pPr>
            <a:endParaRPr lang="en-GB" sz="2000" dirty="0"/>
          </a:p>
          <a:p>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516964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74638"/>
            <a:ext cx="8291263" cy="1143000"/>
          </a:xfrm>
        </p:spPr>
        <p:txBody>
          <a:bodyPr>
            <a:normAutofit/>
          </a:bodyPr>
          <a:lstStyle/>
          <a:p>
            <a:pPr algn="l"/>
            <a:r>
              <a:rPr lang="en-GB" sz="2400" b="1" dirty="0" smtClean="0">
                <a:latin typeface="+mn-lt"/>
                <a:cs typeface="Arial" pitchFamily="34" charset="0"/>
              </a:rPr>
              <a:t>Acting in the following ways may tend to show that you have </a:t>
            </a:r>
            <a:br>
              <a:rPr lang="en-GB" sz="2400" b="1" dirty="0" smtClean="0">
                <a:latin typeface="+mn-lt"/>
                <a:cs typeface="Arial" pitchFamily="34" charset="0"/>
              </a:rPr>
            </a:br>
            <a:r>
              <a:rPr lang="en-GB" sz="2400" b="1" dirty="0" smtClean="0">
                <a:latin typeface="+mn-lt"/>
                <a:cs typeface="Arial" pitchFamily="34" charset="0"/>
              </a:rPr>
              <a:t>achieved these outcomes</a:t>
            </a:r>
            <a:endParaRPr lang="en-GB" sz="2400" b="1" dirty="0">
              <a:latin typeface="+mn-lt"/>
              <a:cs typeface="Arial" pitchFamily="34" charset="0"/>
            </a:endParaRPr>
          </a:p>
        </p:txBody>
      </p:sp>
      <p:sp>
        <p:nvSpPr>
          <p:cNvPr id="3" name="Subtitle 2"/>
          <p:cNvSpPr>
            <a:spLocks noGrp="1"/>
          </p:cNvSpPr>
          <p:nvPr>
            <p:ph idx="1"/>
          </p:nvPr>
        </p:nvSpPr>
        <p:spPr/>
        <p:txBody>
          <a:bodyPr>
            <a:normAutofit/>
          </a:bodyPr>
          <a:lstStyle/>
          <a:p>
            <a:pPr marL="0" indent="0">
              <a:buNone/>
            </a:pPr>
            <a:r>
              <a:rPr lang="en-GB" sz="1800" b="1" dirty="0" smtClean="0"/>
              <a:t>Indicative behaviour (7.2) </a:t>
            </a:r>
            <a:r>
              <a:rPr lang="en-GB" sz="1800" dirty="0" smtClean="0"/>
              <a:t>– controlling budgets, expenditure and cash flow</a:t>
            </a:r>
          </a:p>
          <a:p>
            <a:pPr marL="0" indent="0">
              <a:buNone/>
            </a:pPr>
            <a:endParaRPr lang="en-GB" sz="1800" dirty="0" smtClean="0"/>
          </a:p>
          <a:p>
            <a:pPr marL="0" indent="0">
              <a:buNone/>
            </a:pPr>
            <a:r>
              <a:rPr lang="en-GB" sz="1800" b="1" dirty="0" smtClean="0"/>
              <a:t>Indicative behaviour (7.3) </a:t>
            </a:r>
            <a:r>
              <a:rPr lang="en-GB" sz="1800" dirty="0" smtClean="0"/>
              <a:t>– identifying and monitoring financial risks including ….. credit risks and exposure</a:t>
            </a:r>
          </a:p>
          <a:p>
            <a:pPr marL="0" indent="0">
              <a:buNone/>
            </a:pPr>
            <a:endParaRPr lang="en-GB" sz="1800" dirty="0"/>
          </a:p>
          <a:p>
            <a:pPr marL="0" indent="0">
              <a:buNone/>
            </a:pPr>
            <a:endParaRPr lang="en-GB" sz="1800" b="1" dirty="0" smtClean="0"/>
          </a:p>
          <a:p>
            <a:pPr marL="0" indent="0">
              <a:buNone/>
            </a:pPr>
            <a:r>
              <a:rPr lang="en-GB" sz="1800" b="1" dirty="0" smtClean="0"/>
              <a:t>Do your law firm clients prepare budgets and cash flow projections?</a:t>
            </a:r>
          </a:p>
          <a:p>
            <a:pPr marL="0" indent="0">
              <a:buNone/>
            </a:pPr>
            <a:endParaRPr lang="en-GB" sz="1800" b="1" dirty="0" smtClean="0"/>
          </a:p>
          <a:p>
            <a:pPr marL="0" indent="0">
              <a:buNone/>
            </a:pPr>
            <a:r>
              <a:rPr lang="en-GB" sz="1800" b="1" dirty="0" smtClean="0"/>
              <a:t>How do they identify and monitor their financial stability and viability?</a:t>
            </a:r>
          </a:p>
          <a:p>
            <a:pPr>
              <a:buFont typeface="Arial" pitchFamily="34" charset="0"/>
              <a:buChar char="•"/>
            </a:pPr>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3626018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219255" cy="1143000"/>
          </a:xfrm>
        </p:spPr>
        <p:txBody>
          <a:bodyPr>
            <a:normAutofit/>
          </a:bodyPr>
          <a:lstStyle/>
          <a:p>
            <a:pPr algn="l"/>
            <a:r>
              <a:rPr lang="en-GB" sz="2400" b="1" dirty="0" smtClean="0">
                <a:latin typeface="+mn-lt"/>
                <a:cs typeface="Arial" pitchFamily="34" charset="0"/>
              </a:rPr>
              <a:t>Financial monitoring and reporting</a:t>
            </a:r>
            <a:endParaRPr lang="en-GB" sz="2400" b="1" dirty="0">
              <a:latin typeface="+mn-lt"/>
              <a:cs typeface="Arial" pitchFamily="34" charset="0"/>
            </a:endParaRPr>
          </a:p>
        </p:txBody>
      </p:sp>
      <p:sp>
        <p:nvSpPr>
          <p:cNvPr id="3" name="Subtitle 2"/>
          <p:cNvSpPr>
            <a:spLocks noGrp="1"/>
          </p:cNvSpPr>
          <p:nvPr>
            <p:ph idx="1"/>
          </p:nvPr>
        </p:nvSpPr>
        <p:spPr/>
        <p:txBody>
          <a:bodyPr>
            <a:normAutofit/>
          </a:bodyPr>
          <a:lstStyle/>
          <a:p>
            <a:pPr marL="0" indent="0">
              <a:buNone/>
            </a:pPr>
            <a:endParaRPr lang="en-GB" sz="2400" b="1" dirty="0" smtClean="0"/>
          </a:p>
          <a:p>
            <a:pPr marL="0" indent="0">
              <a:buNone/>
            </a:pPr>
            <a:r>
              <a:rPr lang="en-GB" sz="1800" b="1" dirty="0" smtClean="0"/>
              <a:t>Indicative behaviour </a:t>
            </a:r>
            <a:r>
              <a:rPr lang="en-GB" sz="1800" b="1" dirty="0"/>
              <a:t>(10.2) </a:t>
            </a:r>
            <a:r>
              <a:rPr lang="en-GB" sz="1800" dirty="0"/>
              <a:t>– actively monitoring your financial stability and viability to identify any risks to the </a:t>
            </a:r>
            <a:r>
              <a:rPr lang="en-GB" sz="1800" dirty="0" smtClean="0"/>
              <a:t>public</a:t>
            </a:r>
          </a:p>
          <a:p>
            <a:pPr marL="0" indent="0">
              <a:buNone/>
            </a:pPr>
            <a:endParaRPr lang="en-GB" sz="1800" dirty="0"/>
          </a:p>
          <a:p>
            <a:pPr marL="0" indent="0">
              <a:buNone/>
            </a:pPr>
            <a:r>
              <a:rPr lang="en-GB" sz="1800" b="1" dirty="0" smtClean="0">
                <a:cs typeface="Arial" pitchFamily="34" charset="0"/>
              </a:rPr>
              <a:t>Indicative behaviour </a:t>
            </a:r>
            <a:r>
              <a:rPr lang="en-GB" sz="1800" b="1" dirty="0">
                <a:cs typeface="Arial" pitchFamily="34" charset="0"/>
              </a:rPr>
              <a:t>(10.3) </a:t>
            </a:r>
            <a:r>
              <a:rPr lang="en-GB" sz="1800" dirty="0">
                <a:cs typeface="Arial" pitchFamily="34" charset="0"/>
              </a:rPr>
              <a:t>– notifying the SRA promptly of any indicators of </a:t>
            </a:r>
            <a:r>
              <a:rPr lang="en-GB" sz="1800" b="1" dirty="0">
                <a:solidFill>
                  <a:srgbClr val="FF0000"/>
                </a:solidFill>
                <a:cs typeface="Arial" pitchFamily="34" charset="0"/>
              </a:rPr>
              <a:t>serious financial difficulty</a:t>
            </a:r>
            <a:r>
              <a:rPr lang="en-GB" sz="1800" dirty="0">
                <a:cs typeface="Arial" pitchFamily="34" charset="0"/>
              </a:rPr>
              <a:t>, such as inability to pay your professional indemnity insurance premium, or rent or salaries, or breach of bank covenants</a:t>
            </a:r>
          </a:p>
          <a:p>
            <a:pPr marL="0" indent="0">
              <a:buNone/>
            </a:pPr>
            <a:endParaRPr lang="en-GB" sz="2400" dirty="0"/>
          </a:p>
          <a:p>
            <a:pPr marL="0" indent="0">
              <a:buNone/>
            </a:pPr>
            <a:endParaRPr lang="en-GB" sz="2400" b="1" dirty="0"/>
          </a:p>
          <a:p>
            <a:pPr marL="0" indent="0">
              <a:buNone/>
            </a:pPr>
            <a:endParaRPr lang="en-GB" dirty="0" smtClean="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1750046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35279" cy="1143000"/>
          </a:xfrm>
        </p:spPr>
        <p:txBody>
          <a:bodyPr>
            <a:normAutofit/>
          </a:bodyPr>
          <a:lstStyle/>
          <a:p>
            <a:pPr algn="l"/>
            <a:r>
              <a:rPr lang="en-GB" sz="2400" b="1" dirty="0" smtClean="0">
                <a:latin typeface="+mn-lt"/>
                <a:cs typeface="Arial" pitchFamily="34" charset="0"/>
              </a:rPr>
              <a:t>Financial monitoring and </a:t>
            </a:r>
            <a:r>
              <a:rPr lang="en-GB" sz="2400" b="1" dirty="0">
                <a:latin typeface="+mn-lt"/>
                <a:cs typeface="Arial" pitchFamily="34" charset="0"/>
              </a:rPr>
              <a:t>reporting </a:t>
            </a:r>
            <a:r>
              <a:rPr lang="en-GB" sz="2400" b="1" dirty="0" smtClean="0">
                <a:latin typeface="+mn-lt"/>
                <a:cs typeface="Arial" pitchFamily="34" charset="0"/>
              </a:rPr>
              <a:t> </a:t>
            </a:r>
            <a:endParaRPr lang="en-GB" sz="2400" dirty="0">
              <a:latin typeface="+mn-lt"/>
              <a:cs typeface="Arial" pitchFamily="34" charset="0"/>
            </a:endParaRPr>
          </a:p>
        </p:txBody>
      </p:sp>
      <p:sp>
        <p:nvSpPr>
          <p:cNvPr id="3" name="Subtitle 2"/>
          <p:cNvSpPr>
            <a:spLocks noGrp="1"/>
          </p:cNvSpPr>
          <p:nvPr>
            <p:ph idx="1"/>
          </p:nvPr>
        </p:nvSpPr>
        <p:spPr/>
        <p:txBody>
          <a:bodyPr>
            <a:normAutofit/>
          </a:bodyPr>
          <a:lstStyle/>
          <a:p>
            <a:pPr>
              <a:buFont typeface="Arial" pitchFamily="34" charset="0"/>
              <a:buChar char="•"/>
            </a:pPr>
            <a:endParaRPr lang="en-GB" dirty="0" smtClean="0"/>
          </a:p>
          <a:p>
            <a:pPr marL="0" indent="0">
              <a:buNone/>
            </a:pPr>
            <a:r>
              <a:rPr lang="en-GB" sz="1800" b="1" dirty="0" smtClean="0">
                <a:cs typeface="Arial" pitchFamily="34" charset="0"/>
              </a:rPr>
              <a:t>Indicative behaviour </a:t>
            </a:r>
            <a:r>
              <a:rPr lang="en-GB" sz="1800" b="1" dirty="0">
                <a:cs typeface="Arial" pitchFamily="34" charset="0"/>
              </a:rPr>
              <a:t>(10.4) </a:t>
            </a:r>
            <a:r>
              <a:rPr lang="en-GB" sz="1800" dirty="0">
                <a:cs typeface="Arial" pitchFamily="34" charset="0"/>
              </a:rPr>
              <a:t>– notifying the SRA promptly when you become aware that your business may not be financially viable to continue trading </a:t>
            </a:r>
            <a:r>
              <a:rPr lang="en-GB" sz="1800" b="1" dirty="0">
                <a:cs typeface="Arial" pitchFamily="34" charset="0"/>
              </a:rPr>
              <a:t>as </a:t>
            </a:r>
            <a:r>
              <a:rPr lang="en-GB" sz="1800" b="1" dirty="0">
                <a:solidFill>
                  <a:srgbClr val="FF0000"/>
                </a:solidFill>
                <a:cs typeface="Arial" pitchFamily="34" charset="0"/>
              </a:rPr>
              <a:t>a going concern</a:t>
            </a:r>
            <a:r>
              <a:rPr lang="en-GB" sz="1800" dirty="0">
                <a:cs typeface="Arial" pitchFamily="34" charset="0"/>
              </a:rPr>
              <a:t>, for example because of difficult trading conditions, poor cash flow, increasing overheads, loss of managers or employees and / or loss of sources of revenue. </a:t>
            </a:r>
          </a:p>
          <a:p>
            <a:pPr>
              <a:buFont typeface="Arial" pitchFamily="34" charset="0"/>
              <a:buChar char="•"/>
            </a:pPr>
            <a:endParaRPr lang="en-GB" dirty="0" smtClean="0"/>
          </a:p>
          <a:p>
            <a:pPr marL="114300" indent="0">
              <a:buNone/>
            </a:pPr>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37988786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47247" cy="1143000"/>
          </a:xfrm>
        </p:spPr>
        <p:txBody>
          <a:bodyPr>
            <a:normAutofit/>
          </a:bodyPr>
          <a:lstStyle/>
          <a:p>
            <a:pPr algn="l"/>
            <a:r>
              <a:rPr lang="en-GB" sz="2400" b="1" dirty="0" smtClean="0">
                <a:latin typeface="+mn-lt"/>
                <a:cs typeface="Arial" pitchFamily="34" charset="0"/>
              </a:rPr>
              <a:t>An example of a ‘going concern’ statement in the accounts of a law firm LLP</a:t>
            </a:r>
            <a:endParaRPr lang="en-GB" sz="2400" b="1" dirty="0">
              <a:latin typeface="+mn-lt"/>
              <a:cs typeface="Arial" pitchFamily="34" charset="0"/>
            </a:endParaRPr>
          </a:p>
        </p:txBody>
      </p:sp>
      <p:sp>
        <p:nvSpPr>
          <p:cNvPr id="3" name="Subtitle 2"/>
          <p:cNvSpPr>
            <a:spLocks noGrp="1"/>
          </p:cNvSpPr>
          <p:nvPr>
            <p:ph idx="1"/>
          </p:nvPr>
        </p:nvSpPr>
        <p:spPr/>
        <p:txBody>
          <a:bodyPr>
            <a:normAutofit/>
          </a:bodyPr>
          <a:lstStyle/>
          <a:p>
            <a:pPr marL="0" indent="0">
              <a:buNone/>
            </a:pPr>
            <a:r>
              <a:rPr lang="en-GB" sz="1600" i="1" dirty="0">
                <a:cs typeface="Arial" pitchFamily="34" charset="0"/>
              </a:rPr>
              <a:t>“In preparing these financial statements the management team of the LLP have carefully considered the application of the going concern concept.</a:t>
            </a:r>
          </a:p>
          <a:p>
            <a:pPr marL="0" indent="0">
              <a:buNone/>
            </a:pPr>
            <a:endParaRPr lang="en-GB" sz="1600" i="1" dirty="0">
              <a:cs typeface="Arial" pitchFamily="34" charset="0"/>
            </a:endParaRPr>
          </a:p>
          <a:p>
            <a:pPr marL="0" indent="0">
              <a:buNone/>
            </a:pPr>
            <a:r>
              <a:rPr lang="en-GB" sz="1600" i="1" dirty="0">
                <a:cs typeface="Arial" pitchFamily="34" charset="0"/>
              </a:rPr>
              <a:t>The LLP meets its day to day working capital requirements through overdraft and practice management facilities which have all been renewed until [          ]</a:t>
            </a:r>
          </a:p>
          <a:p>
            <a:pPr marL="0" indent="0">
              <a:buNone/>
            </a:pPr>
            <a:r>
              <a:rPr lang="en-GB" sz="1600" i="1" dirty="0">
                <a:cs typeface="Arial" pitchFamily="34" charset="0"/>
              </a:rPr>
              <a:t>The forecasts and projections of the business, taking account of reasonably foreseeable changes in trading performance, indicate that we should be able to operate comfortably within the level of our facilities.</a:t>
            </a:r>
          </a:p>
          <a:p>
            <a:pPr marL="0" indent="0">
              <a:buNone/>
            </a:pPr>
            <a:endParaRPr lang="en-GB" sz="1600" i="1" dirty="0">
              <a:cs typeface="Arial" pitchFamily="34" charset="0"/>
            </a:endParaRPr>
          </a:p>
          <a:p>
            <a:pPr marL="0" indent="0">
              <a:buNone/>
            </a:pPr>
            <a:r>
              <a:rPr lang="en-GB" sz="1600" b="1" i="1" dirty="0">
                <a:cs typeface="Arial" pitchFamily="34" charset="0"/>
              </a:rPr>
              <a:t>After making enquiries, the management team has a reasonable expectation that the LLP has adequate resources to continue in operational existence for a period of no less than 12 months from the date of signing the financial statements. Accordingly, we continue to adopt the going concern basis in preparing the annual report and financial statements” </a:t>
            </a:r>
          </a:p>
          <a:p>
            <a:pPr>
              <a:buFont typeface="Arial" pitchFamily="34" charset="0"/>
              <a:buChar char="•"/>
            </a:pPr>
            <a:endParaRPr lang="en-GB" dirty="0" smtClean="0"/>
          </a:p>
          <a:p>
            <a:pPr marL="0" indent="0">
              <a:buNone/>
            </a:pPr>
            <a:endParaRPr lang="en-GB" dirty="0"/>
          </a:p>
          <a:p>
            <a:pPr>
              <a:buFont typeface="Arial" pitchFamily="34" charset="0"/>
              <a:buChar char="•"/>
            </a:pPr>
            <a:endParaRPr lang="en-GB" dirty="0" smtClean="0"/>
          </a:p>
          <a:p>
            <a:pPr>
              <a:buFont typeface="Arial" pitchFamily="34" charset="0"/>
              <a:buChar char="•"/>
            </a:pPr>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130279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63271" cy="1143000"/>
          </a:xfrm>
        </p:spPr>
        <p:txBody>
          <a:bodyPr>
            <a:normAutofit/>
          </a:bodyPr>
          <a:lstStyle/>
          <a:p>
            <a:pPr algn="l"/>
            <a:r>
              <a:rPr lang="en-GB" sz="2400" b="1" dirty="0" smtClean="0">
                <a:latin typeface="+mn-lt"/>
                <a:cs typeface="Arial" pitchFamily="34" charset="0"/>
              </a:rPr>
              <a:t>Indicators of serious financial difficulty?</a:t>
            </a:r>
            <a:endParaRPr lang="en-GB" sz="2400" b="1" dirty="0">
              <a:latin typeface="+mn-lt"/>
              <a:cs typeface="Arial" pitchFamily="34" charset="0"/>
            </a:endParaRPr>
          </a:p>
        </p:txBody>
      </p:sp>
      <p:sp>
        <p:nvSpPr>
          <p:cNvPr id="3" name="Subtitle 2"/>
          <p:cNvSpPr>
            <a:spLocks noGrp="1"/>
          </p:cNvSpPr>
          <p:nvPr>
            <p:ph idx="1"/>
          </p:nvPr>
        </p:nvSpPr>
        <p:spPr>
          <a:xfrm>
            <a:off x="467544" y="1628800"/>
            <a:ext cx="7620000" cy="4800600"/>
          </a:xfrm>
        </p:spPr>
        <p:txBody>
          <a:bodyPr>
            <a:normAutofit/>
          </a:bodyPr>
          <a:lstStyle/>
          <a:p>
            <a:pPr marL="0" indent="0">
              <a:buNone/>
            </a:pPr>
            <a:endParaRPr lang="en-GB" sz="1600" dirty="0"/>
          </a:p>
          <a:p>
            <a:pPr lvl="0">
              <a:buFont typeface="Wingdings" pitchFamily="2" charset="2"/>
              <a:buChar char="q"/>
              <a:defRPr/>
            </a:pPr>
            <a:r>
              <a:rPr lang="en-GB" sz="1600" kern="0" dirty="0">
                <a:solidFill>
                  <a:prstClr val="black"/>
                </a:solidFill>
                <a:cs typeface="Arial" pitchFamily="34" charset="0"/>
              </a:rPr>
              <a:t>The management team </a:t>
            </a:r>
            <a:r>
              <a:rPr lang="en-GB" sz="1600" kern="0" dirty="0" smtClean="0">
                <a:solidFill>
                  <a:prstClr val="black"/>
                </a:solidFill>
                <a:cs typeface="Arial" pitchFamily="34" charset="0"/>
              </a:rPr>
              <a:t>have </a:t>
            </a:r>
            <a:r>
              <a:rPr lang="en-GB" sz="1600" kern="0" dirty="0">
                <a:solidFill>
                  <a:prstClr val="black"/>
                </a:solidFill>
                <a:cs typeface="Arial" pitchFamily="34" charset="0"/>
              </a:rPr>
              <a:t>carefully considered the application of the going concern concept. </a:t>
            </a:r>
            <a:r>
              <a:rPr lang="en-GB" sz="1600" b="1" kern="0" dirty="0">
                <a:solidFill>
                  <a:prstClr val="black"/>
                </a:solidFill>
                <a:cs typeface="Arial" pitchFamily="34" charset="0"/>
              </a:rPr>
              <a:t>Are their considerations documented?</a:t>
            </a:r>
          </a:p>
          <a:p>
            <a:pPr lvl="0">
              <a:defRPr/>
            </a:pPr>
            <a:endParaRPr lang="en-GB" sz="1600" kern="0" dirty="0">
              <a:solidFill>
                <a:prstClr val="black"/>
              </a:solidFill>
              <a:cs typeface="Arial" pitchFamily="34" charset="0"/>
            </a:endParaRPr>
          </a:p>
          <a:p>
            <a:pPr lvl="0">
              <a:buFont typeface="Wingdings" pitchFamily="2" charset="2"/>
              <a:buChar char="q"/>
              <a:defRPr/>
            </a:pPr>
            <a:r>
              <a:rPr lang="en-GB" sz="1600" kern="0" dirty="0">
                <a:solidFill>
                  <a:prstClr val="black"/>
                </a:solidFill>
                <a:cs typeface="Arial" pitchFamily="34" charset="0"/>
              </a:rPr>
              <a:t>What about banking covenants – have they been adhered to or is the firm in breach</a:t>
            </a:r>
            <a:r>
              <a:rPr lang="en-GB" sz="1600" kern="0" dirty="0" smtClean="0">
                <a:solidFill>
                  <a:prstClr val="black"/>
                </a:solidFill>
                <a:cs typeface="Arial" pitchFamily="34" charset="0"/>
              </a:rPr>
              <a:t>?</a:t>
            </a:r>
          </a:p>
          <a:p>
            <a:pPr marL="114300" lvl="0" indent="0">
              <a:buNone/>
              <a:defRPr/>
            </a:pPr>
            <a:endParaRPr lang="en-GB" sz="1600" kern="0" dirty="0">
              <a:solidFill>
                <a:prstClr val="black"/>
              </a:solidFill>
              <a:cs typeface="Arial" pitchFamily="34" charset="0"/>
            </a:endParaRPr>
          </a:p>
          <a:p>
            <a:pPr lvl="0">
              <a:buFont typeface="Wingdings" pitchFamily="2" charset="2"/>
              <a:buChar char="q"/>
              <a:defRPr/>
            </a:pPr>
            <a:r>
              <a:rPr lang="en-GB" sz="1600" kern="0" dirty="0">
                <a:solidFill>
                  <a:prstClr val="black"/>
                </a:solidFill>
                <a:cs typeface="Arial" pitchFamily="34" charset="0"/>
              </a:rPr>
              <a:t>Are the forecasts and projections of the business </a:t>
            </a:r>
            <a:r>
              <a:rPr lang="en-GB" sz="1600" kern="0" dirty="0" smtClean="0">
                <a:solidFill>
                  <a:prstClr val="black"/>
                </a:solidFill>
                <a:cs typeface="Arial" pitchFamily="34" charset="0"/>
              </a:rPr>
              <a:t>reasonable? Do </a:t>
            </a:r>
            <a:r>
              <a:rPr lang="en-GB" sz="1600" kern="0" dirty="0">
                <a:solidFill>
                  <a:prstClr val="black"/>
                </a:solidFill>
                <a:cs typeface="Arial" pitchFamily="34" charset="0"/>
              </a:rPr>
              <a:t>they adequately reflect foreseeable changes in trading </a:t>
            </a:r>
            <a:r>
              <a:rPr lang="en-GB" sz="1600" kern="0" dirty="0" smtClean="0">
                <a:solidFill>
                  <a:prstClr val="black"/>
                </a:solidFill>
                <a:cs typeface="Arial" pitchFamily="34" charset="0"/>
              </a:rPr>
              <a:t>performance and </a:t>
            </a:r>
            <a:r>
              <a:rPr lang="en-GB" sz="1600" kern="0" dirty="0">
                <a:solidFill>
                  <a:prstClr val="black"/>
                </a:solidFill>
                <a:cs typeface="Arial" pitchFamily="34" charset="0"/>
              </a:rPr>
              <a:t>market </a:t>
            </a:r>
            <a:r>
              <a:rPr lang="en-GB" sz="1600" kern="0" dirty="0" smtClean="0">
                <a:solidFill>
                  <a:prstClr val="black"/>
                </a:solidFill>
                <a:cs typeface="Arial" pitchFamily="34" charset="0"/>
              </a:rPr>
              <a:t>conditions? Does </a:t>
            </a:r>
            <a:r>
              <a:rPr lang="en-GB" sz="1600" kern="0" dirty="0">
                <a:solidFill>
                  <a:prstClr val="black"/>
                </a:solidFill>
                <a:cs typeface="Arial" pitchFamily="34" charset="0"/>
              </a:rPr>
              <a:t>the cash flow forecast place undue reliance on reducing debtors via improvements in collections or improved growth in </a:t>
            </a:r>
            <a:r>
              <a:rPr lang="en-GB" sz="1600" kern="0" dirty="0" smtClean="0">
                <a:solidFill>
                  <a:prstClr val="black"/>
                </a:solidFill>
                <a:cs typeface="Arial" pitchFamily="34" charset="0"/>
              </a:rPr>
              <a:t>fees?   </a:t>
            </a:r>
            <a:r>
              <a:rPr lang="en-GB" sz="1600" kern="0" dirty="0">
                <a:solidFill>
                  <a:prstClr val="black"/>
                </a:solidFill>
                <a:cs typeface="Arial" pitchFamily="34" charset="0"/>
              </a:rPr>
              <a:t>What are the implications for funding the business?</a:t>
            </a:r>
          </a:p>
          <a:p>
            <a:pPr lvl="0">
              <a:defRPr/>
            </a:pPr>
            <a:endParaRPr lang="en-GB" sz="1600" kern="0" dirty="0">
              <a:solidFill>
                <a:prstClr val="black"/>
              </a:solidFill>
              <a:cs typeface="Arial" pitchFamily="34" charset="0"/>
            </a:endParaRPr>
          </a:p>
          <a:p>
            <a:pPr lvl="0">
              <a:buFont typeface="Wingdings" pitchFamily="2" charset="2"/>
              <a:buChar char="q"/>
              <a:defRPr/>
            </a:pPr>
            <a:r>
              <a:rPr lang="en-GB" sz="1600" kern="0" dirty="0">
                <a:solidFill>
                  <a:prstClr val="black"/>
                </a:solidFill>
                <a:cs typeface="Arial" pitchFamily="34" charset="0"/>
              </a:rPr>
              <a:t>Does the management team have a reasonable contingency plan to ensure that the </a:t>
            </a:r>
            <a:r>
              <a:rPr lang="en-GB" sz="1600" kern="0" dirty="0" smtClean="0">
                <a:solidFill>
                  <a:prstClr val="black"/>
                </a:solidFill>
                <a:cs typeface="Arial" pitchFamily="34" charset="0"/>
              </a:rPr>
              <a:t>firm </a:t>
            </a:r>
            <a:r>
              <a:rPr lang="en-GB" sz="1600" kern="0" dirty="0">
                <a:solidFill>
                  <a:prstClr val="black"/>
                </a:solidFill>
                <a:cs typeface="Arial" pitchFamily="34" charset="0"/>
              </a:rPr>
              <a:t>has adequate resources to continue in operational existence for at least 12 months from the date of signing the financial statements? </a:t>
            </a:r>
          </a:p>
          <a:p>
            <a:pPr>
              <a:buFont typeface="Arial" pitchFamily="34" charset="0"/>
              <a:buChar char="•"/>
            </a:pPr>
            <a:endParaRPr lang="en-GB" dirty="0" smtClean="0"/>
          </a:p>
          <a:p>
            <a:pPr>
              <a:buFont typeface="Arial" pitchFamily="34" charset="0"/>
              <a:buChar char="•"/>
            </a:pPr>
            <a:endParaRPr lang="en-GB" dirty="0"/>
          </a:p>
        </p:txBody>
      </p:sp>
      <p:sp>
        <p:nvSpPr>
          <p:cNvPr id="4" name="TextBox 3"/>
          <p:cNvSpPr txBox="1"/>
          <p:nvPr/>
        </p:nvSpPr>
        <p:spPr>
          <a:xfrm>
            <a:off x="2915816" y="6284058"/>
            <a:ext cx="3024335" cy="307777"/>
          </a:xfrm>
          <a:prstGeom prst="rect">
            <a:avLst/>
          </a:prstGeom>
          <a:noFill/>
        </p:spPr>
        <p:txBody>
          <a:bodyPr wrap="square" rtlCol="0">
            <a:spAutoFit/>
          </a:bodyPr>
          <a:lstStyle/>
          <a:p>
            <a:pPr algn="ctr"/>
            <a:r>
              <a:rPr lang="en-GB" sz="1400" dirty="0">
                <a:solidFill>
                  <a:schemeClr val="tx2"/>
                </a:solidFill>
                <a:latin typeface="Tahoma" pitchFamily="34" charset="0"/>
              </a:rPr>
              <a:t>PETER SCOTT CONSULTING</a:t>
            </a:r>
          </a:p>
        </p:txBody>
      </p:sp>
    </p:spTree>
    <p:extLst>
      <p:ext uri="{BB962C8B-B14F-4D97-AF65-F5344CB8AC3E}">
        <p14:creationId xmlns:p14="http://schemas.microsoft.com/office/powerpoint/2010/main" val="7612682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164</TotalTime>
  <Words>1639</Words>
  <Application>Microsoft Office PowerPoint</Application>
  <PresentationFormat>On-screen Show (4:3)</PresentationFormat>
  <Paragraphs>269</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Adjacency</vt:lpstr>
      <vt:lpstr>Law firms’ financial stability – an opportunity for accountants </vt:lpstr>
      <vt:lpstr>Putting  “financial stability” into  context</vt:lpstr>
      <vt:lpstr>The scope of our session today</vt:lpstr>
      <vt:lpstr>Understanding the financial stability requirements of the SRA Code of Conduct</vt:lpstr>
      <vt:lpstr>Acting in the following ways may tend to show that you have  achieved these outcomes</vt:lpstr>
      <vt:lpstr>Financial monitoring and reporting</vt:lpstr>
      <vt:lpstr>Financial monitoring and reporting  </vt:lpstr>
      <vt:lpstr>An example of a ‘going concern’ statement in the accounts of a law firm LLP</vt:lpstr>
      <vt:lpstr>Indicators of serious financial difficulty?</vt:lpstr>
      <vt:lpstr>‘Going concern’?</vt:lpstr>
      <vt:lpstr>SRA Update – 23 April 2013</vt:lpstr>
      <vt:lpstr>Poor behaviours </vt:lpstr>
      <vt:lpstr>Poor behaviours continued</vt:lpstr>
      <vt:lpstr>Good behaviours </vt:lpstr>
      <vt:lpstr>What other things do you  consider should be –</vt:lpstr>
      <vt:lpstr>What should law firms be prioritising to make their financial management compliant? </vt:lpstr>
      <vt:lpstr>Accountability</vt:lpstr>
      <vt:lpstr>“Heavyweight gorilla”</vt:lpstr>
      <vt:lpstr>“Do own thing”</vt:lpstr>
      <vt:lpstr>Who should be responsible for financial management and maintaining financial stability ?</vt:lpstr>
      <vt:lpstr>Financial measurement and reporting</vt:lpstr>
      <vt:lpstr>Financial measurement and reporting</vt:lpstr>
      <vt:lpstr>Financial measurement and reporting</vt:lpstr>
      <vt:lpstr>Some questions </vt:lpstr>
      <vt:lpstr>Do your law firm clients understand that cash management is a process which needs to be managed?</vt:lpstr>
      <vt:lpstr>Financial education and training</vt:lpstr>
      <vt:lpstr>Establish an ‘audit trail’</vt:lpstr>
      <vt:lpstr>How are you going to help your law firm clients to maintain  their financial stability ?         Any questions?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dc:creator>
  <cp:lastModifiedBy>Peter</cp:lastModifiedBy>
  <cp:revision>32</cp:revision>
  <dcterms:created xsi:type="dcterms:W3CDTF">2013-04-29T08:23:57Z</dcterms:created>
  <dcterms:modified xsi:type="dcterms:W3CDTF">2013-05-07T14:18:29Z</dcterms:modified>
</cp:coreProperties>
</file>